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FD1AF2-B341-4BB1-91FB-C19DB9D492B7}">
  <a:tblStyle styleId="{8CFD1AF2-B341-4BB1-91FB-C19DB9D492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bctraining.github.io/Intro-to-Shell/lessons/03_vim.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iobe.com/tiobe-index/"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ux.com/what-is-linux/"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mputerhope.com/jargon/s/server.htm" TargetMode="External"/><Relationship Id="rId3" Type="http://schemas.openxmlformats.org/officeDocument/2006/relationships/hyperlink" Target="https://researchcomputing.princeton.edu/faq/what-is-a-cluster" TargetMode="External"/><Relationship Id="rId4" Type="http://schemas.openxmlformats.org/officeDocument/2006/relationships/hyperlink" Target="https://www.icds.psu.edu/computing-services/roar-user-guid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ucba.com/gui-vs-cli/"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e83a9c7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e83a9c7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Chad used to be able to download and install MobaXterm for all of us, but now he can’t due to the license agreement. PuTTY is installed by default on all Walker workstations, but enabling X11 forwarding in PuTTY is a bit of a pain. Thus, I’ll have all of you download MobaXterm so that way you can use it whenever you log onto a Walker </a:t>
            </a:r>
            <a:r>
              <a:rPr lang="en"/>
              <a:t>workstation</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1f8a843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1f8a843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1d7a2f8f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1d7a2f8f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 cover ls -l output later</a:t>
            </a:r>
            <a:endParaRPr/>
          </a:p>
          <a:p>
            <a:pPr indent="0" lvl="0" marL="0" rtl="0" algn="l">
              <a:spcBef>
                <a:spcPts val="0"/>
              </a:spcBef>
              <a:spcAft>
                <a:spcPts val="0"/>
              </a:spcAft>
              <a:buNone/>
            </a:pPr>
            <a:r>
              <a:rPr lang="en"/>
              <a:t>Note that dark blue highlighted items are directories, other items are files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6480a8f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6480a8f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6480a8f8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6480a8f8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I might just show my terminal window and continue without the slide show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6480a8f8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6480a8f8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6480a8f8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6480a8f8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68209e4c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68209e4c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68209e4c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68209e4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 or + can be used instead of = to remove or add permissions, respectively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6480a8f8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6480a8f8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78345b76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78345b76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68209e4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68209e4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6480a8f8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6480a8f8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68209e4c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68209e4c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78345b76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78345b76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Fairly quick tutorial on vim: </a:t>
            </a:r>
            <a:r>
              <a:rPr lang="en" u="sng">
                <a:solidFill>
                  <a:schemeClr val="hlink"/>
                </a:solidFill>
                <a:hlinkClick r:id="rId2"/>
              </a:rPr>
              <a:t>https://hbctraining.github.io/Intro-to-Shell/lessons/03_vim.html</a:t>
            </a: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78345b76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78345b76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6480a8f8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6480a8f8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6480a8f8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6480a8f8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6480a8f8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6480a8f8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you’re interested, the top 50 programming languages can be found </a:t>
            </a:r>
            <a:r>
              <a:rPr lang="en" u="sng">
                <a:solidFill>
                  <a:srgbClr val="0097A7"/>
                </a:solidFill>
                <a:hlinkClick r:id="rId2">
                  <a:extLst>
                    <a:ext uri="{A12FA001-AC4F-418D-AE19-62706E023703}">
                      <ahyp:hlinkClr val="tx"/>
                    </a:ext>
                  </a:extLst>
                </a:hlinkClick>
              </a:rPr>
              <a:t>here</a:t>
            </a:r>
            <a:endParaRPr sz="800"/>
          </a:p>
          <a:p>
            <a:pPr indent="0" lvl="0" marL="0" rtl="0" algn="l">
              <a:spcBef>
                <a:spcPts val="0"/>
              </a:spcBef>
              <a:spcAft>
                <a:spcPts val="0"/>
              </a:spcAft>
              <a:buClr>
                <a:schemeClr val="dk1"/>
              </a:buClr>
              <a:buSzPts val="1100"/>
              <a:buFont typeface="Arial"/>
              <a:buNone/>
            </a:pPr>
            <a:r>
              <a:rPr lang="en"/>
              <a:t>Additional information: https://www.freecodecamp.org/news/compiled-versus-interpreted-languages/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7895338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7895338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netcdf is similar to xarrays in python</a:t>
            </a:r>
            <a:endParaRPr/>
          </a:p>
          <a:p>
            <a:pPr indent="0" lvl="0" marL="0" rtl="0" algn="l">
              <a:spcBef>
                <a:spcPts val="0"/>
              </a:spcBef>
              <a:spcAft>
                <a:spcPts val="0"/>
              </a:spcAft>
              <a:buNone/>
            </a:pPr>
            <a:r>
              <a:rPr lang="en"/>
              <a:t>Note that users should pay attention to the ordering of dimensions when using netcdf files!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6480a8f8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6480a8f8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1d7a2f8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1d7a2f8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6480a8f8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6480a8f8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6480a8f8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6480a8f8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6480a8f8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6480a8f8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6480a8f8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6480a8f8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78345b76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78345b76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1f8a8438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1f8a8438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68209e4c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68209e4c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325f0c15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325f0c15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6480a8f8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6480a8f8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1f8a8438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e1f8a8438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1d7a2f8f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1d7a2f8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78345b7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78345b7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78345b7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78345b7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1d7a2f8f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1d7a2f8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PSU METEO Linux network uses CentOS</a:t>
            </a:r>
            <a:endParaRPr/>
          </a:p>
          <a:p>
            <a:pPr indent="0" lvl="0" marL="0" rtl="0" algn="l">
              <a:spcBef>
                <a:spcPts val="0"/>
              </a:spcBef>
              <a:spcAft>
                <a:spcPts val="0"/>
              </a:spcAft>
              <a:buNone/>
            </a:pPr>
            <a:r>
              <a:rPr lang="en"/>
              <a:t>Source: </a:t>
            </a:r>
            <a:r>
              <a:rPr lang="en" u="sng">
                <a:solidFill>
                  <a:schemeClr val="hlink"/>
                </a:solidFill>
                <a:hlinkClick r:id="rId2"/>
              </a:rPr>
              <a:t>https://www.linux.com/what-is-linux/</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1d7a2f8f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1d7a2f8f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also worth noting that I use the terms “machine” and “computer” interchangeably</a:t>
            </a:r>
            <a:endParaRPr/>
          </a:p>
          <a:p>
            <a:pPr indent="0" lvl="0" marL="0" rtl="0" algn="l">
              <a:spcBef>
                <a:spcPts val="0"/>
              </a:spcBef>
              <a:spcAft>
                <a:spcPts val="0"/>
              </a:spcAft>
              <a:buNone/>
            </a:pPr>
            <a:r>
              <a:rPr lang="en"/>
              <a:t>The command “lscpu” can be used in Linux to display the number of sockets, cores, threads, and CPUs</a:t>
            </a:r>
            <a:endParaRPr/>
          </a:p>
          <a:p>
            <a:pPr indent="0" lvl="0" marL="0" rtl="0" algn="l">
              <a:spcBef>
                <a:spcPts val="0"/>
              </a:spcBef>
              <a:spcAft>
                <a:spcPts val="0"/>
              </a:spcAft>
              <a:buNone/>
            </a:pPr>
            <a:r>
              <a:rPr lang="en"/>
              <a:t>Sources: </a:t>
            </a:r>
            <a:r>
              <a:rPr lang="en" u="sng">
                <a:solidFill>
                  <a:schemeClr val="hlink"/>
                </a:solidFill>
                <a:hlinkClick r:id="rId2"/>
              </a:rPr>
              <a:t>https://www.computerhope.com/jargon/s/server.htm</a:t>
            </a:r>
            <a:r>
              <a:rPr lang="en"/>
              <a:t>,</a:t>
            </a:r>
            <a:r>
              <a:rPr lang="en"/>
              <a:t> </a:t>
            </a:r>
            <a:r>
              <a:rPr lang="en" u="sng">
                <a:solidFill>
                  <a:schemeClr val="hlink"/>
                </a:solidFill>
                <a:hlinkClick r:id="rId3"/>
              </a:rPr>
              <a:t>https://researchcomputing.princeton.edu/faq/what-is-a-cluster</a:t>
            </a:r>
            <a:r>
              <a:rPr lang="en"/>
              <a:t>, </a:t>
            </a:r>
            <a:r>
              <a:rPr lang="en" u="sng">
                <a:solidFill>
                  <a:schemeClr val="hlink"/>
                </a:solidFill>
                <a:hlinkClick r:id="rId4"/>
              </a:rPr>
              <a:t>https://www.icds.psu.edu/computing-services/roar-user-guide/</a:t>
            </a:r>
            <a:r>
              <a:rPr lang="en"/>
              <a:t> </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1d7a2f8f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1d7a2f8f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1d7a2f8f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1d7a2f8f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PSU METEO Linux Cluster only has a CLI</a:t>
            </a:r>
            <a:endParaRPr/>
          </a:p>
          <a:p>
            <a:pPr indent="0" lvl="0" marL="0" rtl="0" algn="l">
              <a:spcBef>
                <a:spcPts val="0"/>
              </a:spcBef>
              <a:spcAft>
                <a:spcPts val="0"/>
              </a:spcAft>
              <a:buNone/>
            </a:pPr>
            <a:r>
              <a:rPr lang="en"/>
              <a:t>Source: </a:t>
            </a:r>
            <a:r>
              <a:rPr lang="en" u="sng">
                <a:solidFill>
                  <a:schemeClr val="hlink"/>
                </a:solidFill>
                <a:hlinkClick r:id="rId2"/>
              </a:rPr>
              <a:t>https://www.educba.com/gui-vs-cli/</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1d7a2f8f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1d7a2f8f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the CLI in Mac is basically identical to Linux, but the CLI in Windows is very different</a:t>
            </a:r>
            <a:endParaRPr/>
          </a:p>
          <a:p>
            <a:pPr indent="0" lvl="0" marL="0" rtl="0" algn="l">
              <a:spcBef>
                <a:spcPts val="0"/>
              </a:spcBef>
              <a:spcAft>
                <a:spcPts val="0"/>
              </a:spcAft>
              <a:buNone/>
            </a:pPr>
            <a:r>
              <a:rPr lang="en"/>
              <a:t>Note that Courier New will be used for terminal commands and arrows (instead of bullets) will be used for procedures</a:t>
            </a:r>
            <a:endParaRPr/>
          </a:p>
          <a:p>
            <a:pPr indent="0" lvl="0" marL="0" rtl="0" algn="l">
              <a:spcBef>
                <a:spcPts val="0"/>
              </a:spcBef>
              <a:spcAft>
                <a:spcPts val="0"/>
              </a:spcAft>
              <a:buNone/>
            </a:pPr>
            <a:r>
              <a:rPr lang="en"/>
              <a:t>s</a:t>
            </a:r>
            <a:r>
              <a:rPr lang="en"/>
              <a:t>sh = secure shell protocol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2"/>
          <p:cNvPicPr preferRelativeResize="0"/>
          <p:nvPr/>
        </p:nvPicPr>
        <p:blipFill rotWithShape="1">
          <a:blip r:embed="rId2">
            <a:alphaModFix/>
          </a:blip>
          <a:srcRect b="-8" l="11907" r="9494" t="10427"/>
          <a:stretch/>
        </p:blipFill>
        <p:spPr>
          <a:xfrm>
            <a:off x="8215582" y="0"/>
            <a:ext cx="928419" cy="1058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3"/>
          <p:cNvPicPr preferRelativeResize="0"/>
          <p:nvPr/>
        </p:nvPicPr>
        <p:blipFill rotWithShape="1">
          <a:blip r:embed="rId2">
            <a:alphaModFix/>
          </a:blip>
          <a:srcRect b="-8" l="11907" r="9494" t="10427"/>
          <a:stretch/>
        </p:blipFill>
        <p:spPr>
          <a:xfrm>
            <a:off x="8215582" y="0"/>
            <a:ext cx="928419" cy="1058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4"/>
          <p:cNvPicPr preferRelativeResize="0"/>
          <p:nvPr/>
        </p:nvPicPr>
        <p:blipFill rotWithShape="1">
          <a:blip r:embed="rId2">
            <a:alphaModFix/>
          </a:blip>
          <a:srcRect b="-8" l="11907" r="9494" t="10427"/>
          <a:stretch/>
        </p:blipFill>
        <p:spPr>
          <a:xfrm>
            <a:off x="8215582" y="0"/>
            <a:ext cx="928419" cy="10581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Char char="●"/>
              <a:defRPr sz="1800">
                <a:solidFill>
                  <a:schemeClr val="dk1"/>
                </a:solidFill>
              </a:defRPr>
            </a:lvl1pPr>
            <a:lvl2pPr indent="-317500" lvl="1" marL="914400">
              <a:lnSpc>
                <a:spcPct val="115000"/>
              </a:lnSpc>
              <a:spcBef>
                <a:spcPts val="0"/>
              </a:spcBef>
              <a:spcAft>
                <a:spcPts val="0"/>
              </a:spcAft>
              <a:buClr>
                <a:schemeClr val="dk1"/>
              </a:buClr>
              <a:buSzPts val="1400"/>
              <a:buChar char="○"/>
              <a:defRPr>
                <a:solidFill>
                  <a:schemeClr val="dk1"/>
                </a:solidFill>
              </a:defRPr>
            </a:lvl2pPr>
            <a:lvl3pPr indent="-317500" lvl="2" marL="1371600">
              <a:lnSpc>
                <a:spcPct val="115000"/>
              </a:lnSpc>
              <a:spcBef>
                <a:spcPts val="0"/>
              </a:spcBef>
              <a:spcAft>
                <a:spcPts val="0"/>
              </a:spcAft>
              <a:buClr>
                <a:schemeClr val="dk1"/>
              </a:buClr>
              <a:buSzPts val="1400"/>
              <a:buChar char="■"/>
              <a:defRPr>
                <a:solidFill>
                  <a:schemeClr val="dk1"/>
                </a:solidFill>
              </a:defRPr>
            </a:lvl3pPr>
            <a:lvl4pPr indent="-317500" lvl="3" marL="1828800">
              <a:lnSpc>
                <a:spcPct val="115000"/>
              </a:lnSpc>
              <a:spcBef>
                <a:spcPts val="0"/>
              </a:spcBef>
              <a:spcAft>
                <a:spcPts val="0"/>
              </a:spcAft>
              <a:buClr>
                <a:schemeClr val="dk1"/>
              </a:buClr>
              <a:buSzPts val="1400"/>
              <a:buChar char="●"/>
              <a:defRPr>
                <a:solidFill>
                  <a:schemeClr val="dk1"/>
                </a:solidFill>
              </a:defRPr>
            </a:lvl4pPr>
            <a:lvl5pPr indent="-317500" lvl="4" marL="2286000">
              <a:lnSpc>
                <a:spcPct val="115000"/>
              </a:lnSpc>
              <a:spcBef>
                <a:spcPts val="0"/>
              </a:spcBef>
              <a:spcAft>
                <a:spcPts val="0"/>
              </a:spcAft>
              <a:buClr>
                <a:schemeClr val="dk1"/>
              </a:buClr>
              <a:buSzPts val="1400"/>
              <a:buChar char="○"/>
              <a:defRPr>
                <a:solidFill>
                  <a:schemeClr val="dk1"/>
                </a:solidFill>
              </a:defRPr>
            </a:lvl5pPr>
            <a:lvl6pPr indent="-317500" lvl="5" marL="2743200">
              <a:lnSpc>
                <a:spcPct val="115000"/>
              </a:lnSpc>
              <a:spcBef>
                <a:spcPts val="0"/>
              </a:spcBef>
              <a:spcAft>
                <a:spcPts val="0"/>
              </a:spcAft>
              <a:buClr>
                <a:schemeClr val="dk1"/>
              </a:buClr>
              <a:buSzPts val="1400"/>
              <a:buChar char="■"/>
              <a:defRPr>
                <a:solidFill>
                  <a:schemeClr val="dk1"/>
                </a:solidFill>
              </a:defRPr>
            </a:lvl6pPr>
            <a:lvl7pPr indent="-317500" lvl="6" marL="3200400">
              <a:lnSpc>
                <a:spcPct val="115000"/>
              </a:lnSpc>
              <a:spcBef>
                <a:spcPts val="0"/>
              </a:spcBef>
              <a:spcAft>
                <a:spcPts val="0"/>
              </a:spcAft>
              <a:buClr>
                <a:schemeClr val="dk1"/>
              </a:buClr>
              <a:buSzPts val="1400"/>
              <a:buChar char="●"/>
              <a:defRPr>
                <a:solidFill>
                  <a:schemeClr val="dk1"/>
                </a:solidFill>
              </a:defRPr>
            </a:lvl7pPr>
            <a:lvl8pPr indent="-317500" lvl="7" marL="3657600">
              <a:lnSpc>
                <a:spcPct val="115000"/>
              </a:lnSpc>
              <a:spcBef>
                <a:spcPts val="0"/>
              </a:spcBef>
              <a:spcAft>
                <a:spcPts val="0"/>
              </a:spcAft>
              <a:buClr>
                <a:schemeClr val="dk1"/>
              </a:buClr>
              <a:buSzPts val="1400"/>
              <a:buChar char="○"/>
              <a:defRPr>
                <a:solidFill>
                  <a:schemeClr val="dk1"/>
                </a:solidFill>
              </a:defRPr>
            </a:lvl8pPr>
            <a:lvl9pPr indent="-317500" lvl="8" marL="4114800">
              <a:lnSpc>
                <a:spcPct val="115000"/>
              </a:lnSpc>
              <a:spcBef>
                <a:spcPts val="0"/>
              </a:spcBef>
              <a:spcAft>
                <a:spcPts val="0"/>
              </a:spcAft>
              <a:buClr>
                <a:schemeClr val="dk1"/>
              </a:buClr>
              <a:buSzPts val="1400"/>
              <a:buChar char="■"/>
              <a:defRPr>
                <a:solidFill>
                  <a:schemeClr val="dk1"/>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b="1" sz="1200">
                <a:solidFill>
                  <a:schemeClr val="dk2"/>
                </a:solidFill>
              </a:defRPr>
            </a:lvl1pPr>
            <a:lvl2pPr lvl="1" algn="r">
              <a:buNone/>
              <a:defRPr b="1" sz="1200">
                <a:solidFill>
                  <a:schemeClr val="dk2"/>
                </a:solidFill>
              </a:defRPr>
            </a:lvl2pPr>
            <a:lvl3pPr lvl="2" algn="r">
              <a:buNone/>
              <a:defRPr b="1" sz="1200">
                <a:solidFill>
                  <a:schemeClr val="dk2"/>
                </a:solidFill>
              </a:defRPr>
            </a:lvl3pPr>
            <a:lvl4pPr lvl="3" algn="r">
              <a:buNone/>
              <a:defRPr b="1" sz="1200">
                <a:solidFill>
                  <a:schemeClr val="dk2"/>
                </a:solidFill>
              </a:defRPr>
            </a:lvl4pPr>
            <a:lvl5pPr lvl="4" algn="r">
              <a:buNone/>
              <a:defRPr b="1" sz="1200">
                <a:solidFill>
                  <a:schemeClr val="dk2"/>
                </a:solidFill>
              </a:defRPr>
            </a:lvl5pPr>
            <a:lvl6pPr lvl="5" algn="r">
              <a:buNone/>
              <a:defRPr b="1" sz="1200">
                <a:solidFill>
                  <a:schemeClr val="dk2"/>
                </a:solidFill>
              </a:defRPr>
            </a:lvl6pPr>
            <a:lvl7pPr lvl="6" algn="r">
              <a:buNone/>
              <a:defRPr b="1" sz="1200">
                <a:solidFill>
                  <a:schemeClr val="dk2"/>
                </a:solidFill>
              </a:defRPr>
            </a:lvl7pPr>
            <a:lvl8pPr lvl="7" algn="r">
              <a:buNone/>
              <a:defRPr b="1" sz="1200">
                <a:solidFill>
                  <a:schemeClr val="dk2"/>
                </a:solidFill>
              </a:defRPr>
            </a:lvl8pPr>
            <a:lvl9pPr lvl="8" algn="r">
              <a:buNone/>
              <a:defRPr b="1" sz="12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obaxterm.mobatek.net/download.html"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woodtv.com/weather/weather-news/with-few-thunderstorms-so-far-this-year-little-chance-severe-weather/" TargetMode="Externa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hyperlink" Target="https://geohackweek.github.io/nDarrays/02-xarray-architectur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youtube.com/watch?v=oxuRxtrO2Ag" TargetMode="External"/><Relationship Id="rId4" Type="http://schemas.openxmlformats.org/officeDocument/2006/relationships/hyperlink" Target="https://www.astro.umd.edu/~ricotti/NEWWEB/teaching/ASTR415/old_lectures/unix.pdf" TargetMode="External"/><Relationship Id="rId5" Type="http://schemas.openxmlformats.org/officeDocument/2006/relationships/hyperlink" Target="https://files.fosswire.com/2007/08/fwunixref.pdf" TargetMode="External"/><Relationship Id="rId6" Type="http://schemas.openxmlformats.org/officeDocument/2006/relationships/hyperlink" Target="https://www.icds.psu.edu/computing-services/roar-training-seri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britannica.com/technology/computer"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hyperlink" Target="http://i.imgur.com/JqoHi81.jpg" TargetMode="External"/><Relationship Id="rId6" Type="http://schemas.openxmlformats.org/officeDocument/2006/relationships/hyperlink" Target="https://hackernoon.com/hn-images/1*2Pw7--evUBCs5IJVTuqI2A.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0" y="58775"/>
            <a:ext cx="8520600" cy="1709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Graduate Student Linux Workshop</a:t>
            </a:r>
            <a:endParaRPr/>
          </a:p>
        </p:txBody>
      </p:sp>
      <p:sp>
        <p:nvSpPr>
          <p:cNvPr id="58" name="Google Shape;58;p13"/>
          <p:cNvSpPr txBox="1"/>
          <p:nvPr>
            <p:ph idx="1" type="subTitle"/>
          </p:nvPr>
        </p:nvSpPr>
        <p:spPr>
          <a:xfrm>
            <a:off x="311700" y="3961800"/>
            <a:ext cx="8520600" cy="1181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35"/>
              <a:buNone/>
            </a:pPr>
            <a:r>
              <a:rPr lang="en" sz="1800"/>
              <a:t>Penn State Department of Meteorology and Atmospheric Science</a:t>
            </a:r>
            <a:endParaRPr sz="1800"/>
          </a:p>
          <a:p>
            <a:pPr indent="0" lvl="0" marL="0" rtl="0" algn="ctr">
              <a:lnSpc>
                <a:spcPct val="115000"/>
              </a:lnSpc>
              <a:spcBef>
                <a:spcPts val="0"/>
              </a:spcBef>
              <a:spcAft>
                <a:spcPts val="0"/>
              </a:spcAft>
              <a:buSzPts val="935"/>
              <a:buNone/>
            </a:pPr>
            <a:r>
              <a:rPr lang="en" sz="1800"/>
              <a:t>Shawn Murdzek</a:t>
            </a:r>
            <a:endParaRPr sz="1800"/>
          </a:p>
          <a:p>
            <a:pPr indent="0" lvl="0" marL="0" rtl="0" algn="ctr">
              <a:lnSpc>
                <a:spcPct val="115000"/>
              </a:lnSpc>
              <a:spcBef>
                <a:spcPts val="0"/>
              </a:spcBef>
              <a:spcAft>
                <a:spcPts val="0"/>
              </a:spcAft>
              <a:buSzPts val="935"/>
              <a:buNone/>
            </a:pPr>
            <a:r>
              <a:rPr lang="en" sz="1800"/>
              <a:t>10 September 2021</a:t>
            </a:r>
            <a:endParaRPr sz="1800"/>
          </a:p>
        </p:txBody>
      </p:sp>
      <p:pic>
        <p:nvPicPr>
          <p:cNvPr id="59" name="Google Shape;59;p13"/>
          <p:cNvPicPr preferRelativeResize="0"/>
          <p:nvPr/>
        </p:nvPicPr>
        <p:blipFill>
          <a:blip r:embed="rId3">
            <a:alphaModFix/>
          </a:blip>
          <a:stretch>
            <a:fillRect/>
          </a:stretch>
        </p:blipFill>
        <p:spPr>
          <a:xfrm>
            <a:off x="2231725" y="1644700"/>
            <a:ext cx="4680542" cy="2317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Downloading MobaXterm on the Walker Workstations</a:t>
            </a:r>
            <a:endParaRPr/>
          </a:p>
        </p:txBody>
      </p:sp>
      <p:sp>
        <p:nvSpPr>
          <p:cNvPr id="169" name="Google Shape;169;p22"/>
          <p:cNvSpPr txBox="1"/>
          <p:nvPr>
            <p:ph idx="1" type="body"/>
          </p:nvPr>
        </p:nvSpPr>
        <p:spPr>
          <a:xfrm>
            <a:off x="311700" y="1152475"/>
            <a:ext cx="6992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Each user must download MobaXterm into their profile space</a:t>
            </a:r>
            <a:endParaRPr/>
          </a:p>
          <a:p>
            <a:pPr indent="-317500" lvl="1" marL="914400" rtl="0" algn="l">
              <a:spcBef>
                <a:spcPts val="0"/>
              </a:spcBef>
              <a:spcAft>
                <a:spcPts val="0"/>
              </a:spcAft>
              <a:buSzPts val="1400"/>
              <a:buChar char="○"/>
            </a:pPr>
            <a:r>
              <a:rPr lang="en"/>
              <a:t>The system administrator (Chad) can’t do this for us</a:t>
            </a:r>
            <a:endParaRPr/>
          </a:p>
          <a:p>
            <a:pPr indent="-317500" lvl="1" marL="914400" rtl="0" algn="l">
              <a:spcBef>
                <a:spcPts val="0"/>
              </a:spcBef>
              <a:spcAft>
                <a:spcPts val="0"/>
              </a:spcAft>
              <a:buSzPts val="1400"/>
              <a:buChar char="○"/>
            </a:pPr>
            <a:r>
              <a:rPr lang="en"/>
              <a:t>I recommend the Desktop folder, but V or X should work as well</a:t>
            </a:r>
            <a:endParaRPr/>
          </a:p>
          <a:p>
            <a:pPr indent="-342900" lvl="0" marL="457200" rtl="0" algn="l">
              <a:spcBef>
                <a:spcPts val="0"/>
              </a:spcBef>
              <a:spcAft>
                <a:spcPts val="0"/>
              </a:spcAft>
              <a:buSzPts val="1800"/>
              <a:buChar char="●"/>
            </a:pPr>
            <a:r>
              <a:rPr lang="en"/>
              <a:t>Steps:</a:t>
            </a:r>
            <a:endParaRPr/>
          </a:p>
          <a:p>
            <a:pPr indent="-317500" lvl="1" marL="914400" rtl="0" algn="l">
              <a:spcBef>
                <a:spcPts val="0"/>
              </a:spcBef>
              <a:spcAft>
                <a:spcPts val="0"/>
              </a:spcAft>
              <a:buSzPts val="1400"/>
              <a:buChar char="○"/>
            </a:pPr>
            <a:r>
              <a:rPr lang="en"/>
              <a:t>Visit </a:t>
            </a:r>
            <a:r>
              <a:rPr lang="en" u="sng">
                <a:solidFill>
                  <a:schemeClr val="hlink"/>
                </a:solidFill>
                <a:hlinkClick r:id="rId3"/>
              </a:rPr>
              <a:t>https://mobaxterm.mobatek.net/download.html</a:t>
            </a:r>
            <a:endParaRPr/>
          </a:p>
          <a:p>
            <a:pPr indent="-317500" lvl="1" marL="914400" rtl="0" algn="l">
              <a:spcBef>
                <a:spcPts val="0"/>
              </a:spcBef>
              <a:spcAft>
                <a:spcPts val="0"/>
              </a:spcAft>
              <a:buSzPts val="1400"/>
              <a:buChar char="○"/>
            </a:pPr>
            <a:r>
              <a:rPr lang="en"/>
              <a:t>Download the Home Edition (Portable Version)</a:t>
            </a:r>
            <a:endParaRPr/>
          </a:p>
          <a:p>
            <a:pPr indent="-317500" lvl="1" marL="914400" rtl="0" algn="l">
              <a:spcBef>
                <a:spcPts val="0"/>
              </a:spcBef>
              <a:spcAft>
                <a:spcPts val="0"/>
              </a:spcAft>
              <a:buSzPts val="1400"/>
              <a:buChar char="○"/>
            </a:pPr>
            <a:r>
              <a:rPr lang="en"/>
              <a:t>Copy zip file from Downloads into Desktop (or other desired location)</a:t>
            </a:r>
            <a:endParaRPr/>
          </a:p>
          <a:p>
            <a:pPr indent="-317500" lvl="1" marL="914400" rtl="0" algn="l">
              <a:spcBef>
                <a:spcPts val="0"/>
              </a:spcBef>
              <a:spcAft>
                <a:spcPts val="0"/>
              </a:spcAft>
              <a:buSzPts val="1400"/>
              <a:buChar char="○"/>
            </a:pPr>
            <a:r>
              <a:rPr lang="en"/>
              <a:t>Unzip zip file</a:t>
            </a:r>
            <a:endParaRPr/>
          </a:p>
          <a:p>
            <a:pPr indent="-317500" lvl="1" marL="914400" rtl="0" algn="l">
              <a:spcBef>
                <a:spcPts val="0"/>
              </a:spcBef>
              <a:spcAft>
                <a:spcPts val="0"/>
              </a:spcAft>
              <a:buSzPts val="1400"/>
              <a:buChar char="○"/>
            </a:pPr>
            <a:r>
              <a:rPr lang="en"/>
              <a:t>Double-click the application to run</a:t>
            </a:r>
            <a:endParaRPr/>
          </a:p>
          <a:p>
            <a:pPr indent="-317500" lvl="1" marL="914400" rtl="0" algn="l">
              <a:spcBef>
                <a:spcPts val="0"/>
              </a:spcBef>
              <a:spcAft>
                <a:spcPts val="0"/>
              </a:spcAft>
              <a:buSzPts val="1400"/>
              <a:buChar char="○"/>
            </a:pPr>
            <a:r>
              <a:rPr lang="en"/>
              <a:t>You’ll get a couple of warnings, just run anyways</a:t>
            </a:r>
            <a:endParaRPr/>
          </a:p>
          <a:p>
            <a:pPr indent="-342900" lvl="0" marL="457200" rtl="0" algn="l">
              <a:spcBef>
                <a:spcPts val="0"/>
              </a:spcBef>
              <a:spcAft>
                <a:spcPts val="0"/>
              </a:spcAft>
              <a:buSzPts val="1800"/>
              <a:buChar char="●"/>
            </a:pPr>
            <a:r>
              <a:rPr lang="en"/>
              <a:t>I also recommend creating a shortcut and adding that to your home screen</a:t>
            </a:r>
            <a:endParaRPr/>
          </a:p>
        </p:txBody>
      </p:sp>
      <p:pic>
        <p:nvPicPr>
          <p:cNvPr id="170" name="Google Shape;170;p22"/>
          <p:cNvPicPr preferRelativeResize="0"/>
          <p:nvPr/>
        </p:nvPicPr>
        <p:blipFill>
          <a:blip r:embed="rId4">
            <a:alphaModFix/>
          </a:blip>
          <a:stretch>
            <a:fillRect/>
          </a:stretch>
        </p:blipFill>
        <p:spPr>
          <a:xfrm>
            <a:off x="7304400" y="3318075"/>
            <a:ext cx="1601650" cy="160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Shell: The UNIX CLI</a:t>
            </a:r>
            <a:endParaRPr/>
          </a:p>
        </p:txBody>
      </p:sp>
      <p:pic>
        <p:nvPicPr>
          <p:cNvPr id="176" name="Google Shape;176;p23"/>
          <p:cNvPicPr preferRelativeResize="0"/>
          <p:nvPr/>
        </p:nvPicPr>
        <p:blipFill rotWithShape="1">
          <a:blip r:embed="rId3">
            <a:alphaModFix/>
          </a:blip>
          <a:srcRect b="11538" l="8208" r="67245" t="81892"/>
          <a:stretch/>
        </p:blipFill>
        <p:spPr>
          <a:xfrm>
            <a:off x="2009275" y="1307325"/>
            <a:ext cx="5125450" cy="771525"/>
          </a:xfrm>
          <a:prstGeom prst="rect">
            <a:avLst/>
          </a:prstGeom>
          <a:noFill/>
          <a:ln>
            <a:noFill/>
          </a:ln>
        </p:spPr>
      </p:pic>
      <p:sp>
        <p:nvSpPr>
          <p:cNvPr id="177" name="Google Shape;177;p23"/>
          <p:cNvSpPr/>
          <p:nvPr/>
        </p:nvSpPr>
        <p:spPr>
          <a:xfrm>
            <a:off x="2009275" y="1473500"/>
            <a:ext cx="937500" cy="439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txBox="1"/>
          <p:nvPr/>
        </p:nvSpPr>
        <p:spPr>
          <a:xfrm>
            <a:off x="600050" y="2456275"/>
            <a:ext cx="211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80000"/>
                </a:solidFill>
              </a:rPr>
              <a:t>Linux Server Name</a:t>
            </a:r>
            <a:endParaRPr b="1" sz="1600">
              <a:solidFill>
                <a:srgbClr val="980000"/>
              </a:solidFill>
            </a:endParaRPr>
          </a:p>
        </p:txBody>
      </p:sp>
      <p:cxnSp>
        <p:nvCxnSpPr>
          <p:cNvPr id="179" name="Google Shape;179;p23"/>
          <p:cNvCxnSpPr>
            <a:stCxn id="177" idx="2"/>
          </p:cNvCxnSpPr>
          <p:nvPr/>
        </p:nvCxnSpPr>
        <p:spPr>
          <a:xfrm flipH="1">
            <a:off x="1928725" y="1912700"/>
            <a:ext cx="549300" cy="594900"/>
          </a:xfrm>
          <a:prstGeom prst="straightConnector1">
            <a:avLst/>
          </a:prstGeom>
          <a:noFill/>
          <a:ln cap="flat" cmpd="sng" w="38100">
            <a:solidFill>
              <a:srgbClr val="980000"/>
            </a:solidFill>
            <a:prstDash val="solid"/>
            <a:round/>
            <a:headEnd len="med" w="med" type="none"/>
            <a:tailEnd len="med" w="med" type="triangle"/>
          </a:ln>
        </p:spPr>
      </p:cxnSp>
      <p:sp>
        <p:nvSpPr>
          <p:cNvPr id="180" name="Google Shape;180;p23"/>
          <p:cNvSpPr/>
          <p:nvPr/>
        </p:nvSpPr>
        <p:spPr>
          <a:xfrm>
            <a:off x="3075375" y="1473500"/>
            <a:ext cx="1242900" cy="4767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txBox="1"/>
          <p:nvPr/>
        </p:nvSpPr>
        <p:spPr>
          <a:xfrm>
            <a:off x="3120600" y="2456275"/>
            <a:ext cx="12429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FF"/>
                </a:solidFill>
              </a:rPr>
              <a:t>Username</a:t>
            </a:r>
            <a:endParaRPr b="1" sz="1600">
              <a:solidFill>
                <a:srgbClr val="0000FF"/>
              </a:solidFill>
            </a:endParaRPr>
          </a:p>
        </p:txBody>
      </p:sp>
      <p:cxnSp>
        <p:nvCxnSpPr>
          <p:cNvPr id="182" name="Google Shape;182;p23"/>
          <p:cNvCxnSpPr>
            <a:stCxn id="180" idx="2"/>
            <a:endCxn id="181" idx="0"/>
          </p:cNvCxnSpPr>
          <p:nvPr/>
        </p:nvCxnSpPr>
        <p:spPr>
          <a:xfrm>
            <a:off x="3696825" y="1950200"/>
            <a:ext cx="45300" cy="506100"/>
          </a:xfrm>
          <a:prstGeom prst="straightConnector1">
            <a:avLst/>
          </a:prstGeom>
          <a:noFill/>
          <a:ln cap="flat" cmpd="sng" w="38100">
            <a:solidFill>
              <a:srgbClr val="0000FF"/>
            </a:solidFill>
            <a:prstDash val="solid"/>
            <a:round/>
            <a:headEnd len="med" w="med" type="none"/>
            <a:tailEnd len="med" w="med" type="triangle"/>
          </a:ln>
        </p:spPr>
      </p:cxnSp>
      <p:sp>
        <p:nvSpPr>
          <p:cNvPr id="183" name="Google Shape;183;p23"/>
          <p:cNvSpPr/>
          <p:nvPr/>
        </p:nvSpPr>
        <p:spPr>
          <a:xfrm>
            <a:off x="4446875" y="1469450"/>
            <a:ext cx="603000" cy="476700"/>
          </a:xfrm>
          <a:prstGeom prst="rect">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nvSpPr>
        <p:spPr>
          <a:xfrm>
            <a:off x="4623175" y="2456275"/>
            <a:ext cx="14634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38761D"/>
                </a:solidFill>
              </a:rPr>
              <a:t>Line Number</a:t>
            </a:r>
            <a:endParaRPr b="1" sz="1600">
              <a:solidFill>
                <a:srgbClr val="38761D"/>
              </a:solidFill>
            </a:endParaRPr>
          </a:p>
        </p:txBody>
      </p:sp>
      <p:cxnSp>
        <p:nvCxnSpPr>
          <p:cNvPr id="185" name="Google Shape;185;p23"/>
          <p:cNvCxnSpPr>
            <a:stCxn id="183" idx="2"/>
          </p:cNvCxnSpPr>
          <p:nvPr/>
        </p:nvCxnSpPr>
        <p:spPr>
          <a:xfrm>
            <a:off x="4748375" y="1946150"/>
            <a:ext cx="288000" cy="572100"/>
          </a:xfrm>
          <a:prstGeom prst="straightConnector1">
            <a:avLst/>
          </a:prstGeom>
          <a:noFill/>
          <a:ln cap="flat" cmpd="sng" w="38100">
            <a:solidFill>
              <a:srgbClr val="38761D"/>
            </a:solidFill>
            <a:prstDash val="solid"/>
            <a:round/>
            <a:headEnd len="med" w="med" type="none"/>
            <a:tailEnd len="med" w="med" type="triangle"/>
          </a:ln>
        </p:spPr>
      </p:cxnSp>
      <p:cxnSp>
        <p:nvCxnSpPr>
          <p:cNvPr id="186" name="Google Shape;186;p23"/>
          <p:cNvCxnSpPr/>
          <p:nvPr/>
        </p:nvCxnSpPr>
        <p:spPr>
          <a:xfrm>
            <a:off x="5422100" y="1918100"/>
            <a:ext cx="1628700" cy="0"/>
          </a:xfrm>
          <a:prstGeom prst="straightConnector1">
            <a:avLst/>
          </a:prstGeom>
          <a:noFill/>
          <a:ln cap="flat" cmpd="sng" w="38100">
            <a:solidFill>
              <a:srgbClr val="BF9000"/>
            </a:solidFill>
            <a:prstDash val="solid"/>
            <a:round/>
            <a:headEnd len="med" w="med" type="none"/>
            <a:tailEnd len="med" w="med" type="none"/>
          </a:ln>
        </p:spPr>
      </p:cxnSp>
      <p:sp>
        <p:nvSpPr>
          <p:cNvPr id="187" name="Google Shape;187;p23"/>
          <p:cNvSpPr txBox="1"/>
          <p:nvPr/>
        </p:nvSpPr>
        <p:spPr>
          <a:xfrm>
            <a:off x="6346250" y="2456275"/>
            <a:ext cx="24861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BF9000"/>
                </a:solidFill>
              </a:rPr>
              <a:t>Type Commands Here</a:t>
            </a:r>
            <a:endParaRPr b="1" sz="1600">
              <a:solidFill>
                <a:srgbClr val="BF9000"/>
              </a:solidFill>
            </a:endParaRPr>
          </a:p>
        </p:txBody>
      </p:sp>
      <p:cxnSp>
        <p:nvCxnSpPr>
          <p:cNvPr id="188" name="Google Shape;188;p23"/>
          <p:cNvCxnSpPr/>
          <p:nvPr/>
        </p:nvCxnSpPr>
        <p:spPr>
          <a:xfrm>
            <a:off x="6300800" y="1928825"/>
            <a:ext cx="868200" cy="600000"/>
          </a:xfrm>
          <a:prstGeom prst="straightConnector1">
            <a:avLst/>
          </a:prstGeom>
          <a:noFill/>
          <a:ln cap="flat" cmpd="sng" w="38100">
            <a:solidFill>
              <a:srgbClr val="BF9000"/>
            </a:solidFill>
            <a:prstDash val="solid"/>
            <a:round/>
            <a:headEnd len="med" w="med" type="none"/>
            <a:tailEnd len="med" w="med" type="triangle"/>
          </a:ln>
        </p:spPr>
      </p:cxnSp>
      <p:sp>
        <p:nvSpPr>
          <p:cNvPr id="189" name="Google Shape;189;p23"/>
          <p:cNvSpPr txBox="1"/>
          <p:nvPr/>
        </p:nvSpPr>
        <p:spPr>
          <a:xfrm>
            <a:off x="375050" y="2900375"/>
            <a:ext cx="8529600" cy="2093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 sz="1800"/>
              <a:t>Default shell for the METEO network is </a:t>
            </a:r>
            <a:r>
              <a:rPr i="1" lang="en" sz="1800"/>
              <a:t>tcsh</a:t>
            </a:r>
            <a:r>
              <a:rPr lang="en" sz="1800"/>
              <a:t> (enhanced UNIX Berkeley C shell)</a:t>
            </a:r>
            <a:endParaRPr sz="1800"/>
          </a:p>
          <a:p>
            <a:pPr indent="-368300" lvl="0" marL="457200" rtl="0" algn="l">
              <a:spcBef>
                <a:spcPts val="0"/>
              </a:spcBef>
              <a:spcAft>
                <a:spcPts val="0"/>
              </a:spcAft>
              <a:buSzPts val="2200"/>
              <a:buChar char="●"/>
            </a:pPr>
            <a:r>
              <a:rPr lang="en" sz="1800"/>
              <a:t>Other common shells: bash, ksh, zsh</a:t>
            </a:r>
            <a:endParaRPr sz="1800"/>
          </a:p>
          <a:p>
            <a:pPr indent="-368300" lvl="0" marL="457200" rtl="0" algn="l">
              <a:spcBef>
                <a:spcPts val="0"/>
              </a:spcBef>
              <a:spcAft>
                <a:spcPts val="0"/>
              </a:spcAft>
              <a:buSzPts val="2200"/>
              <a:buChar char="●"/>
            </a:pPr>
            <a:r>
              <a:rPr lang="en" sz="1800"/>
              <a:t>Basic functionality is nearly identical between the different shells</a:t>
            </a:r>
            <a:endParaRPr sz="1800"/>
          </a:p>
          <a:p>
            <a:pPr indent="-368300" lvl="0" marL="457200" rtl="0" algn="l">
              <a:spcBef>
                <a:spcPts val="0"/>
              </a:spcBef>
              <a:spcAft>
                <a:spcPts val="0"/>
              </a:spcAft>
              <a:buSzPts val="2200"/>
              <a:buChar char="●"/>
            </a:pPr>
            <a:r>
              <a:rPr lang="en" sz="1800"/>
              <a:t>Can switch to bash by simply running the command </a:t>
            </a:r>
            <a:r>
              <a:rPr b="1" lang="en" sz="1800">
                <a:solidFill>
                  <a:srgbClr val="38761D"/>
                </a:solidFill>
                <a:latin typeface="Courier New"/>
                <a:ea typeface="Courier New"/>
                <a:cs typeface="Courier New"/>
                <a:sym typeface="Courier New"/>
              </a:rPr>
              <a:t>bash</a:t>
            </a:r>
            <a:r>
              <a:rPr lang="en" sz="1800"/>
              <a:t> (to go back to tcsh, run</a:t>
            </a:r>
            <a:r>
              <a:rPr b="1" lang="en" sz="1800">
                <a:latin typeface="Courier New"/>
                <a:ea typeface="Courier New"/>
                <a:cs typeface="Courier New"/>
                <a:sym typeface="Courier New"/>
              </a:rPr>
              <a:t> </a:t>
            </a:r>
            <a:r>
              <a:rPr b="1" lang="en" sz="1800">
                <a:solidFill>
                  <a:srgbClr val="38761D"/>
                </a:solidFill>
                <a:latin typeface="Courier New"/>
                <a:ea typeface="Courier New"/>
                <a:cs typeface="Courier New"/>
                <a:sym typeface="Courier New"/>
              </a:rPr>
              <a:t>exit</a:t>
            </a:r>
            <a:r>
              <a:rPr lang="en" sz="1800"/>
              <a: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Linux Commands: Syntax</a:t>
            </a:r>
            <a:endParaRPr/>
          </a:p>
        </p:txBody>
      </p:sp>
      <p:sp>
        <p:nvSpPr>
          <p:cNvPr id="195" name="Google Shape;195;p24"/>
          <p:cNvSpPr txBox="1"/>
          <p:nvPr>
            <p:ph idx="1" type="body"/>
          </p:nvPr>
        </p:nvSpPr>
        <p:spPr>
          <a:xfrm>
            <a:off x="1834200" y="1152475"/>
            <a:ext cx="5475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solidFill>
                  <a:srgbClr val="000000"/>
                </a:solidFill>
              </a:rPr>
              <a:t>command</a:t>
            </a:r>
            <a:r>
              <a:rPr lang="en"/>
              <a:t> </a:t>
            </a:r>
            <a:r>
              <a:rPr b="1" lang="en">
                <a:solidFill>
                  <a:srgbClr val="980000"/>
                </a:solidFill>
              </a:rPr>
              <a:t>[options]</a:t>
            </a:r>
            <a:r>
              <a:rPr lang="en"/>
              <a:t> </a:t>
            </a:r>
            <a:r>
              <a:rPr b="1" lang="en">
                <a:solidFill>
                  <a:srgbClr val="0000FF"/>
                </a:solidFill>
              </a:rPr>
              <a:t>[arguments]</a:t>
            </a:r>
            <a:endParaRPr b="1">
              <a:solidFill>
                <a:srgbClr val="0000FF"/>
              </a:solidFill>
            </a:endParaRPr>
          </a:p>
        </p:txBody>
      </p:sp>
      <p:sp>
        <p:nvSpPr>
          <p:cNvPr id="196" name="Google Shape;196;p24"/>
          <p:cNvSpPr txBox="1"/>
          <p:nvPr/>
        </p:nvSpPr>
        <p:spPr>
          <a:xfrm>
            <a:off x="4789900" y="1832850"/>
            <a:ext cx="230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0000FF"/>
                </a:solidFill>
              </a:rPr>
              <a:t>Usually a file or directory name</a:t>
            </a:r>
            <a:endParaRPr b="1" sz="1800">
              <a:solidFill>
                <a:srgbClr val="0000FF"/>
              </a:solidFill>
            </a:endParaRPr>
          </a:p>
        </p:txBody>
      </p:sp>
      <p:sp>
        <p:nvSpPr>
          <p:cNvPr id="197" name="Google Shape;197;p24"/>
          <p:cNvSpPr txBox="1"/>
          <p:nvPr/>
        </p:nvSpPr>
        <p:spPr>
          <a:xfrm>
            <a:off x="3174200" y="1859925"/>
            <a:ext cx="1519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980000"/>
                </a:solidFill>
              </a:rPr>
              <a:t>Begin with “-” or “--”</a:t>
            </a:r>
            <a:endParaRPr b="1" sz="1800">
              <a:solidFill>
                <a:srgbClr val="980000"/>
              </a:solidFill>
            </a:endParaRPr>
          </a:p>
        </p:txBody>
      </p:sp>
      <p:cxnSp>
        <p:nvCxnSpPr>
          <p:cNvPr id="198" name="Google Shape;198;p24"/>
          <p:cNvCxnSpPr>
            <a:endCxn id="197" idx="0"/>
          </p:cNvCxnSpPr>
          <p:nvPr/>
        </p:nvCxnSpPr>
        <p:spPr>
          <a:xfrm flipH="1">
            <a:off x="3933800" y="1564425"/>
            <a:ext cx="395400" cy="295500"/>
          </a:xfrm>
          <a:prstGeom prst="straightConnector1">
            <a:avLst/>
          </a:prstGeom>
          <a:noFill/>
          <a:ln cap="flat" cmpd="sng" w="28575">
            <a:solidFill>
              <a:srgbClr val="980000"/>
            </a:solidFill>
            <a:prstDash val="solid"/>
            <a:round/>
            <a:headEnd len="med" w="med" type="none"/>
            <a:tailEnd len="med" w="med" type="triangle"/>
          </a:ln>
        </p:spPr>
      </p:cxnSp>
      <p:cxnSp>
        <p:nvCxnSpPr>
          <p:cNvPr id="199" name="Google Shape;199;p24"/>
          <p:cNvCxnSpPr>
            <a:endCxn id="196" idx="0"/>
          </p:cNvCxnSpPr>
          <p:nvPr/>
        </p:nvCxnSpPr>
        <p:spPr>
          <a:xfrm>
            <a:off x="5614900" y="1521750"/>
            <a:ext cx="327000" cy="311100"/>
          </a:xfrm>
          <a:prstGeom prst="straightConnector1">
            <a:avLst/>
          </a:prstGeom>
          <a:noFill/>
          <a:ln cap="flat" cmpd="sng" w="28575">
            <a:solidFill>
              <a:srgbClr val="0000FF"/>
            </a:solidFill>
            <a:prstDash val="solid"/>
            <a:round/>
            <a:headEnd len="med" w="med" type="none"/>
            <a:tailEnd len="med" w="med" type="triangle"/>
          </a:ln>
        </p:spPr>
      </p:cxnSp>
      <p:sp>
        <p:nvSpPr>
          <p:cNvPr id="200" name="Google Shape;200;p24"/>
          <p:cNvSpPr/>
          <p:nvPr/>
        </p:nvSpPr>
        <p:spPr>
          <a:xfrm>
            <a:off x="3174200" y="1859925"/>
            <a:ext cx="3801900" cy="7389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txBox="1"/>
          <p:nvPr/>
        </p:nvSpPr>
        <p:spPr>
          <a:xfrm>
            <a:off x="6976100" y="1859925"/>
            <a:ext cx="1360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t>These are optional</a:t>
            </a:r>
            <a:endParaRPr b="1" sz="1800"/>
          </a:p>
        </p:txBody>
      </p:sp>
      <p:sp>
        <p:nvSpPr>
          <p:cNvPr id="202" name="Google Shape;202;p24"/>
          <p:cNvSpPr txBox="1"/>
          <p:nvPr/>
        </p:nvSpPr>
        <p:spPr>
          <a:xfrm>
            <a:off x="364325" y="2751525"/>
            <a:ext cx="815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Try the following commands…</a:t>
            </a:r>
            <a:endParaRPr b="1" sz="1800">
              <a:latin typeface="Courier New"/>
              <a:ea typeface="Courier New"/>
              <a:cs typeface="Courier New"/>
              <a:sym typeface="Courier New"/>
            </a:endParaRPr>
          </a:p>
        </p:txBody>
      </p:sp>
      <p:graphicFrame>
        <p:nvGraphicFramePr>
          <p:cNvPr id="203" name="Google Shape;203;p24"/>
          <p:cNvGraphicFramePr/>
          <p:nvPr/>
        </p:nvGraphicFramePr>
        <p:xfrm>
          <a:off x="952500" y="3136225"/>
          <a:ext cx="3000000" cy="3000000"/>
        </p:xfrm>
        <a:graphic>
          <a:graphicData uri="http://schemas.openxmlformats.org/drawingml/2006/table">
            <a:tbl>
              <a:tblPr>
                <a:noFill/>
                <a:tableStyleId>{8CFD1AF2-B341-4BB1-91FB-C19DB9D492B7}</a:tableStyleId>
              </a:tblPr>
              <a:tblGrid>
                <a:gridCol w="1318050"/>
                <a:gridCol w="5920950"/>
              </a:tblGrid>
              <a:tr h="277475">
                <a:tc>
                  <a:txBody>
                    <a:bodyPr/>
                    <a:lstStyle/>
                    <a:p>
                      <a:pPr indent="0" lvl="0" marL="0" rtl="0" algn="l">
                        <a:spcBef>
                          <a:spcPts val="0"/>
                        </a:spcBef>
                        <a:spcAft>
                          <a:spcPts val="0"/>
                        </a:spcAft>
                        <a:buNone/>
                      </a:pPr>
                      <a:r>
                        <a:rPr b="1" lang="en" sz="1600">
                          <a:solidFill>
                            <a:srgbClr val="38761D"/>
                          </a:solidFill>
                          <a:latin typeface="Courier New"/>
                          <a:ea typeface="Courier New"/>
                          <a:cs typeface="Courier New"/>
                          <a:sym typeface="Courier New"/>
                        </a:rPr>
                        <a:t>ls</a:t>
                      </a:r>
                      <a:endParaRPr b="1" sz="1600">
                        <a:solidFill>
                          <a:srgbClr val="38761D"/>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600"/>
                        <a:t>List storage</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7475">
                <a:tc>
                  <a:txBody>
                    <a:bodyPr/>
                    <a:lstStyle/>
                    <a:p>
                      <a:pPr indent="0" lvl="0" marL="0" rtl="0" algn="l">
                        <a:spcBef>
                          <a:spcPts val="0"/>
                        </a:spcBef>
                        <a:spcAft>
                          <a:spcPts val="0"/>
                        </a:spcAft>
                        <a:buNone/>
                      </a:pPr>
                      <a:r>
                        <a:rPr b="1" lang="en" sz="1600">
                          <a:solidFill>
                            <a:srgbClr val="38761D"/>
                          </a:solidFill>
                          <a:latin typeface="Courier New"/>
                          <a:ea typeface="Courier New"/>
                          <a:cs typeface="Courier New"/>
                          <a:sym typeface="Courier New"/>
                        </a:rPr>
                        <a:t>ls --help</a:t>
                      </a:r>
                      <a:endParaRPr b="1" sz="1600">
                        <a:solidFill>
                          <a:srgbClr val="38761D"/>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600"/>
                        <a:t>Display the help page for </a:t>
                      </a:r>
                      <a:r>
                        <a:rPr b="1" lang="en" sz="1600">
                          <a:solidFill>
                            <a:srgbClr val="38761D"/>
                          </a:solidFill>
                          <a:latin typeface="Courier New"/>
                          <a:ea typeface="Courier New"/>
                          <a:cs typeface="Courier New"/>
                          <a:sym typeface="Courier New"/>
                        </a:rPr>
                        <a:t>ls</a:t>
                      </a:r>
                      <a:r>
                        <a:rPr lang="en" sz="1600"/>
                        <a:t>. Most commands have this option</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7475">
                <a:tc>
                  <a:txBody>
                    <a:bodyPr/>
                    <a:lstStyle/>
                    <a:p>
                      <a:pPr indent="0" lvl="0" marL="0" rtl="0" algn="l">
                        <a:spcBef>
                          <a:spcPts val="0"/>
                        </a:spcBef>
                        <a:spcAft>
                          <a:spcPts val="0"/>
                        </a:spcAft>
                        <a:buNone/>
                      </a:pPr>
                      <a:r>
                        <a:rPr b="1" lang="en" sz="1600">
                          <a:solidFill>
                            <a:srgbClr val="38761D"/>
                          </a:solidFill>
                          <a:latin typeface="Courier New"/>
                          <a:ea typeface="Courier New"/>
                          <a:cs typeface="Courier New"/>
                          <a:sym typeface="Courier New"/>
                        </a:rPr>
                        <a:t>ls -l</a:t>
                      </a:r>
                      <a:endParaRPr b="1" sz="1600">
                        <a:solidFill>
                          <a:srgbClr val="38761D"/>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rPr>
                        <a:t>Same as </a:t>
                      </a:r>
                      <a:r>
                        <a:rPr b="1" lang="en" sz="1600">
                          <a:solidFill>
                            <a:srgbClr val="38761D"/>
                          </a:solidFill>
                          <a:latin typeface="Courier New"/>
                          <a:ea typeface="Courier New"/>
                          <a:cs typeface="Courier New"/>
                          <a:sym typeface="Courier New"/>
                        </a:rPr>
                        <a:t>ls</a:t>
                      </a:r>
                      <a:r>
                        <a:rPr lang="en" sz="1600">
                          <a:solidFill>
                            <a:schemeClr val="dk1"/>
                          </a:solidFill>
                        </a:rPr>
                        <a:t> but with the “long” option (shows more information)</a:t>
                      </a:r>
                      <a:endParaRPr sz="16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7475">
                <a:tc>
                  <a:txBody>
                    <a:bodyPr/>
                    <a:lstStyle/>
                    <a:p>
                      <a:pPr indent="0" lvl="0" marL="0" rtl="0" algn="l">
                        <a:spcBef>
                          <a:spcPts val="0"/>
                        </a:spcBef>
                        <a:spcAft>
                          <a:spcPts val="0"/>
                        </a:spcAft>
                        <a:buNone/>
                      </a:pPr>
                      <a:r>
                        <a:rPr b="1" lang="en" sz="1600">
                          <a:solidFill>
                            <a:srgbClr val="38761D"/>
                          </a:solidFill>
                          <a:latin typeface="Courier New"/>
                          <a:ea typeface="Courier New"/>
                          <a:cs typeface="Courier New"/>
                          <a:sym typeface="Courier New"/>
                        </a:rPr>
                        <a:t>m</a:t>
                      </a:r>
                      <a:r>
                        <a:rPr b="1" lang="en" sz="1600">
                          <a:solidFill>
                            <a:srgbClr val="38761D"/>
                          </a:solidFill>
                          <a:latin typeface="Courier New"/>
                          <a:ea typeface="Courier New"/>
                          <a:cs typeface="Courier New"/>
                          <a:sym typeface="Courier New"/>
                        </a:rPr>
                        <a:t>an ls</a:t>
                      </a:r>
                      <a:endParaRPr b="1" sz="1600">
                        <a:solidFill>
                          <a:srgbClr val="38761D"/>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rPr>
                        <a:t>Display the documentation (manual) for </a:t>
                      </a:r>
                      <a:r>
                        <a:rPr b="1" lang="en" sz="1600">
                          <a:solidFill>
                            <a:srgbClr val="38761D"/>
                          </a:solidFill>
                          <a:latin typeface="Courier New"/>
                          <a:ea typeface="Courier New"/>
                          <a:cs typeface="Courier New"/>
                          <a:sym typeface="Courier New"/>
                        </a:rPr>
                        <a:t>ls</a:t>
                      </a:r>
                      <a:endParaRPr b="1" sz="1600">
                        <a:solidFill>
                          <a:srgbClr val="38761D"/>
                        </a:solidFill>
                        <a:latin typeface="Courier New"/>
                        <a:ea typeface="Courier New"/>
                        <a:cs typeface="Courier New"/>
                        <a:sym typeface="Courier New"/>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Around a Linux System</a:t>
            </a:r>
            <a:endParaRPr/>
          </a:p>
        </p:txBody>
      </p:sp>
      <p:sp>
        <p:nvSpPr>
          <p:cNvPr id="209" name="Google Shape;209;p25"/>
          <p:cNvSpPr txBox="1"/>
          <p:nvPr>
            <p:ph idx="1" type="body"/>
          </p:nvPr>
        </p:nvSpPr>
        <p:spPr>
          <a:xfrm>
            <a:off x="4334150" y="1152475"/>
            <a:ext cx="4591200" cy="274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File Tree</a:t>
            </a:r>
            <a:r>
              <a:rPr lang="en"/>
              <a:t>: Layout of folders (shown on right)</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pwd</a:t>
            </a:r>
            <a:r>
              <a:rPr lang="en"/>
              <a:t> prints your location in the file tree </a:t>
            </a:r>
            <a:endParaRPr/>
          </a:p>
          <a:p>
            <a:pPr indent="-342900" lvl="0" marL="457200" rtl="0" algn="l">
              <a:spcBef>
                <a:spcPts val="0"/>
              </a:spcBef>
              <a:spcAft>
                <a:spcPts val="0"/>
              </a:spcAft>
              <a:buSzPts val="1800"/>
              <a:buChar char="●"/>
            </a:pPr>
            <a:r>
              <a:rPr lang="en"/>
              <a:t>Changing directories (command: </a:t>
            </a:r>
            <a:r>
              <a:rPr b="1" lang="en">
                <a:solidFill>
                  <a:srgbClr val="38761D"/>
                </a:solidFill>
                <a:latin typeface="Courier New"/>
                <a:ea typeface="Courier New"/>
                <a:cs typeface="Courier New"/>
                <a:sym typeface="Courier New"/>
              </a:rPr>
              <a:t>cd</a:t>
            </a:r>
            <a:r>
              <a:rPr lang="en"/>
              <a:t>)</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c</a:t>
            </a:r>
            <a:r>
              <a:rPr b="1" lang="en">
                <a:solidFill>
                  <a:srgbClr val="38761D"/>
                </a:solidFill>
                <a:latin typeface="Courier New"/>
                <a:ea typeface="Courier New"/>
                <a:cs typeface="Courier New"/>
                <a:sym typeface="Courier New"/>
              </a:rPr>
              <a:t>d /</a:t>
            </a:r>
            <a:r>
              <a:rPr lang="en"/>
              <a:t> (move to root directory)</a:t>
            </a:r>
            <a:endParaRPr/>
          </a:p>
          <a:p>
            <a:pPr indent="-317500" lvl="1" marL="914400" rtl="0" algn="l">
              <a:spcBef>
                <a:spcPts val="0"/>
              </a:spcBef>
              <a:spcAft>
                <a:spcPts val="0"/>
              </a:spcAft>
              <a:buClr>
                <a:srgbClr val="38761D"/>
              </a:buClr>
              <a:buSzPts val="1400"/>
              <a:buFont typeface="Courier New"/>
              <a:buChar char="○"/>
            </a:pPr>
            <a:r>
              <a:rPr b="1" lang="en">
                <a:solidFill>
                  <a:srgbClr val="38761D"/>
                </a:solidFill>
                <a:latin typeface="Courier New"/>
                <a:ea typeface="Courier New"/>
                <a:cs typeface="Courier New"/>
                <a:sym typeface="Courier New"/>
              </a:rPr>
              <a:t>c</a:t>
            </a:r>
            <a:r>
              <a:rPr b="1" lang="en">
                <a:solidFill>
                  <a:srgbClr val="38761D"/>
                </a:solidFill>
                <a:latin typeface="Courier New"/>
                <a:ea typeface="Courier New"/>
                <a:cs typeface="Courier New"/>
                <a:sym typeface="Courier New"/>
              </a:rPr>
              <a:t>d /home/meteo/</a:t>
            </a:r>
            <a:r>
              <a:rPr b="1" lang="en" u="sng">
                <a:solidFill>
                  <a:srgbClr val="38761D"/>
                </a:solidFill>
                <a:latin typeface="Courier New"/>
                <a:ea typeface="Courier New"/>
                <a:cs typeface="Courier New"/>
                <a:sym typeface="Courier New"/>
              </a:rPr>
              <a:t>abc1234</a:t>
            </a:r>
            <a:r>
              <a:rPr b="1" lang="en">
                <a:solidFill>
                  <a:srgbClr val="38761D"/>
                </a:solidFill>
                <a:latin typeface="Courier New"/>
                <a:ea typeface="Courier New"/>
                <a:cs typeface="Courier New"/>
                <a:sym typeface="Courier New"/>
              </a:rPr>
              <a:t>/Documents</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Char char="●"/>
            </a:pPr>
            <a:r>
              <a:rPr b="1" lang="en"/>
              <a:t>Absolute Path:</a:t>
            </a:r>
            <a:r>
              <a:rPr lang="en"/>
              <a:t> Full path name</a:t>
            </a:r>
            <a:endParaRPr/>
          </a:p>
          <a:p>
            <a:pPr indent="-342900" lvl="0" marL="457200" rtl="0" algn="l">
              <a:spcBef>
                <a:spcPts val="0"/>
              </a:spcBef>
              <a:spcAft>
                <a:spcPts val="0"/>
              </a:spcAft>
              <a:buSzPts val="1800"/>
              <a:buChar char="●"/>
            </a:pPr>
            <a:r>
              <a:rPr b="1" lang="en"/>
              <a:t>Relative Path:</a:t>
            </a:r>
            <a:r>
              <a:rPr lang="en"/>
              <a:t> Path is relative to current directory</a:t>
            </a:r>
            <a:endParaRPr/>
          </a:p>
        </p:txBody>
      </p:sp>
      <p:sp>
        <p:nvSpPr>
          <p:cNvPr id="210" name="Google Shape;210;p25"/>
          <p:cNvSpPr txBox="1"/>
          <p:nvPr/>
        </p:nvSpPr>
        <p:spPr>
          <a:xfrm>
            <a:off x="1210250" y="1152475"/>
            <a:ext cx="10623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t>/</a:t>
            </a:r>
            <a:endParaRPr sz="1800"/>
          </a:p>
        </p:txBody>
      </p:sp>
      <p:sp>
        <p:nvSpPr>
          <p:cNvPr id="211" name="Google Shape;211;p25"/>
          <p:cNvSpPr txBox="1"/>
          <p:nvPr/>
        </p:nvSpPr>
        <p:spPr>
          <a:xfrm>
            <a:off x="1210250" y="1846725"/>
            <a:ext cx="10623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t>home</a:t>
            </a:r>
            <a:endParaRPr sz="1800"/>
          </a:p>
        </p:txBody>
      </p:sp>
      <p:sp>
        <p:nvSpPr>
          <p:cNvPr id="212" name="Google Shape;212;p25"/>
          <p:cNvSpPr txBox="1"/>
          <p:nvPr/>
        </p:nvSpPr>
        <p:spPr>
          <a:xfrm>
            <a:off x="1210250" y="2540975"/>
            <a:ext cx="10623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t>meteo</a:t>
            </a:r>
            <a:endParaRPr sz="1800"/>
          </a:p>
        </p:txBody>
      </p:sp>
      <p:sp>
        <p:nvSpPr>
          <p:cNvPr id="213" name="Google Shape;213;p25"/>
          <p:cNvSpPr txBox="1"/>
          <p:nvPr/>
        </p:nvSpPr>
        <p:spPr>
          <a:xfrm>
            <a:off x="1210250" y="3235225"/>
            <a:ext cx="10623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t>sfm5282</a:t>
            </a:r>
            <a:endParaRPr sz="1800"/>
          </a:p>
        </p:txBody>
      </p:sp>
      <p:sp>
        <p:nvSpPr>
          <p:cNvPr id="214" name="Google Shape;214;p25"/>
          <p:cNvSpPr txBox="1"/>
          <p:nvPr/>
        </p:nvSpPr>
        <p:spPr>
          <a:xfrm>
            <a:off x="311700" y="3929475"/>
            <a:ext cx="13422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t>Documents</a:t>
            </a:r>
            <a:endParaRPr sz="1800"/>
          </a:p>
        </p:txBody>
      </p:sp>
      <p:sp>
        <p:nvSpPr>
          <p:cNvPr id="215" name="Google Shape;215;p25"/>
          <p:cNvSpPr txBox="1"/>
          <p:nvPr/>
        </p:nvSpPr>
        <p:spPr>
          <a:xfrm>
            <a:off x="1848950" y="3929475"/>
            <a:ext cx="13422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t>Downloads</a:t>
            </a:r>
            <a:endParaRPr sz="1800"/>
          </a:p>
        </p:txBody>
      </p:sp>
      <p:sp>
        <p:nvSpPr>
          <p:cNvPr id="216" name="Google Shape;216;p25"/>
          <p:cNvSpPr txBox="1"/>
          <p:nvPr/>
        </p:nvSpPr>
        <p:spPr>
          <a:xfrm>
            <a:off x="3233800" y="3929475"/>
            <a:ext cx="63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etc.</a:t>
            </a:r>
            <a:endParaRPr sz="1800"/>
          </a:p>
        </p:txBody>
      </p:sp>
      <p:cxnSp>
        <p:nvCxnSpPr>
          <p:cNvPr id="217" name="Google Shape;217;p25"/>
          <p:cNvCxnSpPr>
            <a:stCxn id="210" idx="2"/>
            <a:endCxn id="211" idx="0"/>
          </p:cNvCxnSpPr>
          <p:nvPr/>
        </p:nvCxnSpPr>
        <p:spPr>
          <a:xfrm>
            <a:off x="1741400" y="1614175"/>
            <a:ext cx="0" cy="232500"/>
          </a:xfrm>
          <a:prstGeom prst="straightConnector1">
            <a:avLst/>
          </a:prstGeom>
          <a:noFill/>
          <a:ln cap="flat" cmpd="sng" w="19050">
            <a:solidFill>
              <a:srgbClr val="000000"/>
            </a:solidFill>
            <a:prstDash val="solid"/>
            <a:round/>
            <a:headEnd len="med" w="med" type="none"/>
            <a:tailEnd len="med" w="med" type="triangle"/>
          </a:ln>
        </p:spPr>
      </p:cxnSp>
      <p:cxnSp>
        <p:nvCxnSpPr>
          <p:cNvPr id="218" name="Google Shape;218;p25"/>
          <p:cNvCxnSpPr>
            <a:stCxn id="211" idx="2"/>
            <a:endCxn id="212" idx="0"/>
          </p:cNvCxnSpPr>
          <p:nvPr/>
        </p:nvCxnSpPr>
        <p:spPr>
          <a:xfrm>
            <a:off x="1741400" y="2308425"/>
            <a:ext cx="0" cy="232500"/>
          </a:xfrm>
          <a:prstGeom prst="straightConnector1">
            <a:avLst/>
          </a:prstGeom>
          <a:noFill/>
          <a:ln cap="flat" cmpd="sng" w="19050">
            <a:solidFill>
              <a:srgbClr val="000000"/>
            </a:solidFill>
            <a:prstDash val="solid"/>
            <a:round/>
            <a:headEnd len="med" w="med" type="none"/>
            <a:tailEnd len="med" w="med" type="triangle"/>
          </a:ln>
        </p:spPr>
      </p:cxnSp>
      <p:cxnSp>
        <p:nvCxnSpPr>
          <p:cNvPr id="219" name="Google Shape;219;p25"/>
          <p:cNvCxnSpPr>
            <a:stCxn id="212" idx="2"/>
            <a:endCxn id="213" idx="0"/>
          </p:cNvCxnSpPr>
          <p:nvPr/>
        </p:nvCxnSpPr>
        <p:spPr>
          <a:xfrm>
            <a:off x="1741400" y="3002675"/>
            <a:ext cx="0" cy="232500"/>
          </a:xfrm>
          <a:prstGeom prst="straightConnector1">
            <a:avLst/>
          </a:prstGeom>
          <a:noFill/>
          <a:ln cap="flat" cmpd="sng" w="19050">
            <a:solidFill>
              <a:srgbClr val="000000"/>
            </a:solidFill>
            <a:prstDash val="solid"/>
            <a:round/>
            <a:headEnd len="med" w="med" type="none"/>
            <a:tailEnd len="med" w="med" type="triangle"/>
          </a:ln>
        </p:spPr>
      </p:cxnSp>
      <p:sp>
        <p:nvSpPr>
          <p:cNvPr id="220" name="Google Shape;220;p25"/>
          <p:cNvSpPr txBox="1"/>
          <p:nvPr/>
        </p:nvSpPr>
        <p:spPr>
          <a:xfrm>
            <a:off x="311700" y="1846725"/>
            <a:ext cx="6975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t>lethe</a:t>
            </a:r>
            <a:endParaRPr sz="1800"/>
          </a:p>
        </p:txBody>
      </p:sp>
      <p:sp>
        <p:nvSpPr>
          <p:cNvPr id="221" name="Google Shape;221;p25"/>
          <p:cNvSpPr txBox="1"/>
          <p:nvPr/>
        </p:nvSpPr>
        <p:spPr>
          <a:xfrm>
            <a:off x="2494050" y="1846725"/>
            <a:ext cx="5931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t>rita</a:t>
            </a:r>
            <a:endParaRPr sz="1800"/>
          </a:p>
        </p:txBody>
      </p:sp>
      <p:sp>
        <p:nvSpPr>
          <p:cNvPr id="222" name="Google Shape;222;p25"/>
          <p:cNvSpPr txBox="1"/>
          <p:nvPr/>
        </p:nvSpPr>
        <p:spPr>
          <a:xfrm>
            <a:off x="3114950" y="1846725"/>
            <a:ext cx="63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etc.</a:t>
            </a:r>
            <a:endParaRPr sz="1800"/>
          </a:p>
        </p:txBody>
      </p:sp>
      <p:sp>
        <p:nvSpPr>
          <p:cNvPr id="223" name="Google Shape;223;p25"/>
          <p:cNvSpPr txBox="1"/>
          <p:nvPr/>
        </p:nvSpPr>
        <p:spPr>
          <a:xfrm>
            <a:off x="2312125" y="3235225"/>
            <a:ext cx="2067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 and other users</a:t>
            </a:r>
            <a:endParaRPr sz="1800"/>
          </a:p>
        </p:txBody>
      </p:sp>
      <p:graphicFrame>
        <p:nvGraphicFramePr>
          <p:cNvPr id="224" name="Google Shape;224;p25"/>
          <p:cNvGraphicFramePr/>
          <p:nvPr/>
        </p:nvGraphicFramePr>
        <p:xfrm>
          <a:off x="5317738" y="3895375"/>
          <a:ext cx="3000000" cy="3000000"/>
        </p:xfrm>
        <a:graphic>
          <a:graphicData uri="http://schemas.openxmlformats.org/drawingml/2006/table">
            <a:tbl>
              <a:tblPr>
                <a:noFill/>
                <a:tableStyleId>{8CFD1AF2-B341-4BB1-91FB-C19DB9D492B7}</a:tableStyleId>
              </a:tblPr>
              <a:tblGrid>
                <a:gridCol w="524125"/>
                <a:gridCol w="2099900"/>
              </a:tblGrid>
              <a:tr h="396200">
                <a:tc>
                  <a:txBody>
                    <a:bodyPr/>
                    <a:lstStyle/>
                    <a:p>
                      <a:pPr indent="0" lvl="0" marL="0" rtl="0" algn="l">
                        <a:spcBef>
                          <a:spcPts val="0"/>
                        </a:spcBef>
                        <a:spcAft>
                          <a:spcPts val="0"/>
                        </a:spcAft>
                        <a:buNone/>
                      </a:pPr>
                      <a:r>
                        <a:rPr b="1" lang="en" sz="1600"/>
                        <a:t>.</a:t>
                      </a:r>
                      <a:endParaRPr b="1" sz="1600"/>
                    </a:p>
                  </a:txBody>
                  <a:tcPr marT="45700" marB="4570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Current directory</a:t>
                      </a:r>
                      <a:endParaRPr/>
                    </a:p>
                  </a:txBody>
                  <a:tcPr marT="45700" marB="4570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sz="1600"/>
                        <a:t>..</a:t>
                      </a:r>
                      <a:endParaRPr b="1" sz="1600"/>
                    </a:p>
                  </a:txBody>
                  <a:tcPr marT="45700" marB="4570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Up one level</a:t>
                      </a:r>
                      <a:endParaRPr/>
                    </a:p>
                  </a:txBody>
                  <a:tcPr marT="45700" marB="4570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sz="1600"/>
                        <a:t>~</a:t>
                      </a:r>
                      <a:endParaRPr b="1" sz="1600"/>
                    </a:p>
                  </a:txBody>
                  <a:tcPr marT="45700" marB="4570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Home directory</a:t>
                      </a:r>
                      <a:endParaRPr/>
                    </a:p>
                  </a:txBody>
                  <a:tcPr marT="45700" marB="4570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and Removing Directories</a:t>
            </a:r>
            <a:endParaRPr/>
          </a:p>
        </p:txBody>
      </p:sp>
      <p:sp>
        <p:nvSpPr>
          <p:cNvPr id="230" name="Google Shape;23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kdir</a:t>
            </a:r>
            <a:r>
              <a:rPr lang="en"/>
              <a:t> makes a directory, </a:t>
            </a:r>
            <a:r>
              <a:rPr b="1" lang="en">
                <a:solidFill>
                  <a:srgbClr val="38761D"/>
                </a:solidFill>
                <a:latin typeface="Courier New"/>
                <a:ea typeface="Courier New"/>
                <a:cs typeface="Courier New"/>
                <a:sym typeface="Courier New"/>
              </a:rPr>
              <a:t>rmdir</a:t>
            </a:r>
            <a:r>
              <a:rPr lang="en"/>
              <a:t> </a:t>
            </a:r>
            <a:r>
              <a:rPr lang="en"/>
              <a:t>removes a directory</a:t>
            </a:r>
            <a:endParaRPr/>
          </a:p>
          <a:p>
            <a:pPr indent="-342900" lvl="0" marL="457200" rtl="0" algn="l">
              <a:spcBef>
                <a:spcPts val="0"/>
              </a:spcBef>
              <a:spcAft>
                <a:spcPts val="0"/>
              </a:spcAft>
              <a:buSzPts val="1800"/>
              <a:buChar char="●"/>
            </a:pPr>
            <a:r>
              <a:rPr lang="en"/>
              <a:t>Try the following:</a:t>
            </a:r>
            <a:endParaRPr/>
          </a:p>
          <a:p>
            <a:pPr indent="-317500" lvl="1" marL="914400" rtl="0" algn="l">
              <a:spcBef>
                <a:spcPts val="0"/>
              </a:spcBef>
              <a:spcAft>
                <a:spcPts val="0"/>
              </a:spcAft>
              <a:buSzPts val="1400"/>
              <a:buFont typeface="Courier New"/>
              <a:buChar char="○"/>
            </a:pPr>
            <a:r>
              <a:rPr b="1" lang="en">
                <a:solidFill>
                  <a:srgbClr val="38761D"/>
                </a:solidFill>
                <a:latin typeface="Courier New"/>
                <a:ea typeface="Courier New"/>
                <a:cs typeface="Courier New"/>
                <a:sym typeface="Courier New"/>
              </a:rPr>
              <a:t>cd ~</a:t>
            </a:r>
            <a:endParaRPr b="1">
              <a:solidFill>
                <a:srgbClr val="38761D"/>
              </a:solidFill>
              <a:latin typeface="Courier New"/>
              <a:ea typeface="Courier New"/>
              <a:cs typeface="Courier New"/>
              <a:sym typeface="Courier New"/>
            </a:endParaRPr>
          </a:p>
          <a:p>
            <a:pPr indent="-317500" lvl="1" marL="914400" rtl="0" algn="l">
              <a:spcBef>
                <a:spcPts val="0"/>
              </a:spcBef>
              <a:spcAft>
                <a:spcPts val="0"/>
              </a:spcAft>
              <a:buSzPts val="1400"/>
              <a:buFont typeface="Courier New"/>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kdir test</a:t>
            </a:r>
            <a:endParaRPr b="1">
              <a:solidFill>
                <a:srgbClr val="38761D"/>
              </a:solidFill>
              <a:latin typeface="Courier New"/>
              <a:ea typeface="Courier New"/>
              <a:cs typeface="Courier New"/>
              <a:sym typeface="Courier New"/>
            </a:endParaRPr>
          </a:p>
          <a:p>
            <a:pPr indent="-317500" lvl="1" marL="914400" rtl="0" algn="l">
              <a:spcBef>
                <a:spcPts val="0"/>
              </a:spcBef>
              <a:spcAft>
                <a:spcPts val="0"/>
              </a:spcAft>
              <a:buSzPts val="1400"/>
              <a:buFont typeface="Courier New"/>
              <a:buChar char="○"/>
            </a:pPr>
            <a:r>
              <a:rPr b="1" lang="en">
                <a:solidFill>
                  <a:srgbClr val="38761D"/>
                </a:solidFill>
                <a:latin typeface="Courier New"/>
                <a:ea typeface="Courier New"/>
                <a:cs typeface="Courier New"/>
                <a:sym typeface="Courier New"/>
              </a:rPr>
              <a:t>l</a:t>
            </a:r>
            <a:r>
              <a:rPr b="1" lang="en">
                <a:solidFill>
                  <a:srgbClr val="38761D"/>
                </a:solidFill>
                <a:latin typeface="Courier New"/>
                <a:ea typeface="Courier New"/>
                <a:cs typeface="Courier New"/>
                <a:sym typeface="Courier New"/>
              </a:rPr>
              <a:t>s</a:t>
            </a:r>
            <a:r>
              <a:rPr b="1" lang="en">
                <a:latin typeface="Courier New"/>
                <a:ea typeface="Courier New"/>
                <a:cs typeface="Courier New"/>
                <a:sym typeface="Courier New"/>
              </a:rPr>
              <a:t> </a:t>
            </a:r>
            <a:r>
              <a:rPr lang="en"/>
              <a:t>(this should show a new directory)</a:t>
            </a:r>
            <a:endParaRPr/>
          </a:p>
          <a:p>
            <a:pPr indent="-317500" lvl="1" marL="914400" rtl="0" algn="l">
              <a:spcBef>
                <a:spcPts val="0"/>
              </a:spcBef>
              <a:spcAft>
                <a:spcPts val="0"/>
              </a:spcAft>
              <a:buSzPts val="1400"/>
              <a:buFont typeface="Courier New"/>
              <a:buChar char="○"/>
            </a:pPr>
            <a:r>
              <a:rPr b="1" lang="en">
                <a:solidFill>
                  <a:srgbClr val="38761D"/>
                </a:solidFill>
                <a:latin typeface="Courier New"/>
                <a:ea typeface="Courier New"/>
                <a:cs typeface="Courier New"/>
                <a:sym typeface="Courier New"/>
              </a:rPr>
              <a:t>r</a:t>
            </a:r>
            <a:r>
              <a:rPr b="1" lang="en">
                <a:solidFill>
                  <a:srgbClr val="38761D"/>
                </a:solidFill>
                <a:latin typeface="Courier New"/>
                <a:ea typeface="Courier New"/>
                <a:cs typeface="Courier New"/>
                <a:sym typeface="Courier New"/>
              </a:rPr>
              <a:t>mdir test</a:t>
            </a:r>
            <a:endParaRPr b="1">
              <a:solidFill>
                <a:srgbClr val="38761D"/>
              </a:solidFill>
              <a:latin typeface="Courier New"/>
              <a:ea typeface="Courier New"/>
              <a:cs typeface="Courier New"/>
              <a:sym typeface="Courier New"/>
            </a:endParaRPr>
          </a:p>
          <a:p>
            <a:pPr indent="-317500" lvl="1" marL="914400" rtl="0" algn="l">
              <a:spcBef>
                <a:spcPts val="0"/>
              </a:spcBef>
              <a:spcAft>
                <a:spcPts val="0"/>
              </a:spcAft>
              <a:buSzPts val="1400"/>
              <a:buFont typeface="Courier New"/>
              <a:buChar char="○"/>
            </a:pPr>
            <a:r>
              <a:rPr b="1" lang="en">
                <a:solidFill>
                  <a:srgbClr val="38761D"/>
                </a:solidFill>
                <a:latin typeface="Courier New"/>
                <a:ea typeface="Courier New"/>
                <a:cs typeface="Courier New"/>
                <a:sym typeface="Courier New"/>
              </a:rPr>
              <a:t>ls</a:t>
            </a:r>
            <a:endParaRPr b="1">
              <a:solidFill>
                <a:srgbClr val="38761D"/>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Sample Directory and Sample Files</a:t>
            </a:r>
            <a:endParaRPr/>
          </a:p>
        </p:txBody>
      </p:sp>
      <p:sp>
        <p:nvSpPr>
          <p:cNvPr id="236" name="Google Shape;23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urier New"/>
              <a:buChar char="●"/>
            </a:pPr>
            <a:r>
              <a:rPr b="1" lang="en">
                <a:solidFill>
                  <a:srgbClr val="38761D"/>
                </a:solidFill>
                <a:latin typeface="Courier New"/>
                <a:ea typeface="Courier New"/>
                <a:cs typeface="Courier New"/>
                <a:sym typeface="Courier New"/>
              </a:rPr>
              <a:t>cd ~</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b="1" lang="en">
                <a:solidFill>
                  <a:srgbClr val="38761D"/>
                </a:solidFill>
                <a:latin typeface="Courier New"/>
                <a:ea typeface="Courier New"/>
                <a:cs typeface="Courier New"/>
                <a:sym typeface="Courier New"/>
              </a:rPr>
              <a:t>mkdir test_dir</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b="1" lang="en">
                <a:solidFill>
                  <a:srgbClr val="38761D"/>
                </a:solidFill>
                <a:latin typeface="Courier New"/>
                <a:ea typeface="Courier New"/>
                <a:cs typeface="Courier New"/>
                <a:sym typeface="Courier New"/>
              </a:rPr>
              <a:t>c</a:t>
            </a:r>
            <a:r>
              <a:rPr b="1" lang="en">
                <a:solidFill>
                  <a:srgbClr val="38761D"/>
                </a:solidFill>
                <a:latin typeface="Courier New"/>
                <a:ea typeface="Courier New"/>
                <a:cs typeface="Courier New"/>
                <a:sym typeface="Courier New"/>
              </a:rPr>
              <a:t>d test_dir</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b="1" lang="en">
                <a:solidFill>
                  <a:srgbClr val="38761D"/>
                </a:solidFill>
                <a:latin typeface="Courier New"/>
                <a:ea typeface="Courier New"/>
                <a:cs typeface="Courier New"/>
                <a:sym typeface="Courier New"/>
              </a:rPr>
              <a:t>t</a:t>
            </a:r>
            <a:r>
              <a:rPr b="1" lang="en">
                <a:solidFill>
                  <a:srgbClr val="38761D"/>
                </a:solidFill>
                <a:latin typeface="Courier New"/>
                <a:ea typeface="Courier New"/>
                <a:cs typeface="Courier New"/>
                <a:sym typeface="Courier New"/>
              </a:rPr>
              <a:t>ouch my_file</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Font typeface="Courier New"/>
              <a:buChar char="●"/>
            </a:pPr>
            <a:r>
              <a:rPr b="1" lang="en">
                <a:solidFill>
                  <a:srgbClr val="38761D"/>
                </a:solidFill>
                <a:latin typeface="Courier New"/>
                <a:ea typeface="Courier New"/>
                <a:cs typeface="Courier New"/>
                <a:sym typeface="Courier New"/>
              </a:rPr>
              <a:t>n</a:t>
            </a:r>
            <a:r>
              <a:rPr b="1" lang="en">
                <a:solidFill>
                  <a:srgbClr val="38761D"/>
                </a:solidFill>
                <a:latin typeface="Courier New"/>
                <a:ea typeface="Courier New"/>
                <a:cs typeface="Courier New"/>
                <a:sym typeface="Courier New"/>
              </a:rPr>
              <a:t>ano my_file</a:t>
            </a:r>
            <a:r>
              <a:rPr b="1" lang="en">
                <a:latin typeface="Courier New"/>
                <a:ea typeface="Courier New"/>
                <a:cs typeface="Courier New"/>
                <a:sym typeface="Courier New"/>
              </a:rPr>
              <a:t> </a:t>
            </a:r>
            <a:r>
              <a:rPr lang="en"/>
              <a:t>(add some text, WriteOut, then Exit)</a:t>
            </a:r>
            <a:endParaRPr/>
          </a:p>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n</a:t>
            </a:r>
            <a:r>
              <a:rPr b="1" lang="en">
                <a:solidFill>
                  <a:srgbClr val="38761D"/>
                </a:solidFill>
                <a:latin typeface="Courier New"/>
                <a:ea typeface="Courier New"/>
                <a:cs typeface="Courier New"/>
                <a:sym typeface="Courier New"/>
              </a:rPr>
              <a:t>ano my_file2</a:t>
            </a:r>
            <a:r>
              <a:rPr lang="en"/>
              <a:t> (add some text, WriteOut, then Exit)</a:t>
            </a:r>
            <a:endParaRPr/>
          </a:p>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file my_file2</a:t>
            </a:r>
            <a:r>
              <a:rPr lang="en"/>
              <a:t> (show file type, should be an ASCII text file)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and Removing Files</a:t>
            </a:r>
            <a:endParaRPr/>
          </a:p>
        </p:txBody>
      </p:sp>
      <p:sp>
        <p:nvSpPr>
          <p:cNvPr id="242" name="Google Shape;242;p28"/>
          <p:cNvSpPr txBox="1"/>
          <p:nvPr>
            <p:ph idx="1" type="body"/>
          </p:nvPr>
        </p:nvSpPr>
        <p:spPr>
          <a:xfrm>
            <a:off x="311700" y="1076275"/>
            <a:ext cx="8520600" cy="314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urier New"/>
              <a:buChar char="●"/>
            </a:pPr>
            <a:r>
              <a:rPr b="1" lang="en">
                <a:solidFill>
                  <a:srgbClr val="38761D"/>
                </a:solidFill>
                <a:latin typeface="Courier New"/>
                <a:ea typeface="Courier New"/>
                <a:cs typeface="Courier New"/>
                <a:sym typeface="Courier New"/>
              </a:rPr>
              <a:t>cd ~/test_dir</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v my_file ..</a:t>
            </a:r>
            <a:r>
              <a:rPr lang="en"/>
              <a:t> (move my_file to parent directory)</a:t>
            </a:r>
            <a:endParaRPr/>
          </a:p>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c</a:t>
            </a:r>
            <a:r>
              <a:rPr b="1" lang="en">
                <a:solidFill>
                  <a:srgbClr val="38761D"/>
                </a:solidFill>
                <a:latin typeface="Courier New"/>
                <a:ea typeface="Courier New"/>
                <a:cs typeface="Courier New"/>
                <a:sym typeface="Courier New"/>
              </a:rPr>
              <a:t>p my_file2 ..</a:t>
            </a:r>
            <a:r>
              <a:rPr lang="en"/>
              <a:t> (copy my_file2 to parent directory)</a:t>
            </a:r>
            <a:endParaRPr/>
          </a:p>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ls ..</a:t>
            </a:r>
            <a:r>
              <a:rPr lang="en"/>
              <a:t> (list contents of parent directory)</a:t>
            </a:r>
            <a:endParaRPr/>
          </a:p>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l</a:t>
            </a:r>
            <a:r>
              <a:rPr b="1" lang="en">
                <a:solidFill>
                  <a:srgbClr val="38761D"/>
                </a:solidFill>
                <a:latin typeface="Courier New"/>
                <a:ea typeface="Courier New"/>
                <a:cs typeface="Courier New"/>
                <a:sym typeface="Courier New"/>
              </a:rPr>
              <a:t>s</a:t>
            </a:r>
            <a:r>
              <a:rPr lang="en">
                <a:solidFill>
                  <a:srgbClr val="38761D"/>
                </a:solidFill>
              </a:rPr>
              <a:t> </a:t>
            </a:r>
            <a:endParaRPr>
              <a:solidFill>
                <a:srgbClr val="38761D"/>
              </a:solidFill>
            </a:endParaRPr>
          </a:p>
          <a:p>
            <a:pPr indent="-342900" lvl="0" marL="457200" rtl="0" algn="l">
              <a:spcBef>
                <a:spcPts val="0"/>
              </a:spcBef>
              <a:spcAft>
                <a:spcPts val="0"/>
              </a:spcAft>
              <a:buSzPts val="1800"/>
              <a:buFont typeface="Courier New"/>
              <a:buChar char="●"/>
            </a:pPr>
            <a:r>
              <a:rPr b="1" lang="en">
                <a:solidFill>
                  <a:srgbClr val="38761D"/>
                </a:solidFill>
                <a:latin typeface="Courier New"/>
                <a:ea typeface="Courier New"/>
                <a:cs typeface="Courier New"/>
                <a:sym typeface="Courier New"/>
              </a:rPr>
              <a:t>c</a:t>
            </a:r>
            <a:r>
              <a:rPr b="1" lang="en">
                <a:solidFill>
                  <a:srgbClr val="38761D"/>
                </a:solidFill>
                <a:latin typeface="Courier New"/>
                <a:ea typeface="Courier New"/>
                <a:cs typeface="Courier New"/>
                <a:sym typeface="Courier New"/>
              </a:rPr>
              <a:t>d ..</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r</a:t>
            </a:r>
            <a:r>
              <a:rPr b="1" lang="en">
                <a:solidFill>
                  <a:srgbClr val="38761D"/>
                </a:solidFill>
                <a:latin typeface="Courier New"/>
                <a:ea typeface="Courier New"/>
                <a:cs typeface="Courier New"/>
                <a:sym typeface="Courier New"/>
              </a:rPr>
              <a:t>m my_file2</a:t>
            </a:r>
            <a:r>
              <a:rPr lang="en"/>
              <a:t> (remove my_file2)</a:t>
            </a:r>
            <a:endParaRPr/>
          </a:p>
          <a:p>
            <a:pPr indent="-342900" lvl="0" marL="457200" rtl="0" algn="l">
              <a:spcBef>
                <a:spcPts val="0"/>
              </a:spcBef>
              <a:spcAft>
                <a:spcPts val="0"/>
              </a:spcAft>
              <a:buSzPts val="1800"/>
              <a:buFont typeface="Courier New"/>
              <a:buChar char="●"/>
            </a:pPr>
            <a:r>
              <a:rPr b="1" lang="en">
                <a:solidFill>
                  <a:srgbClr val="38761D"/>
                </a:solidFill>
                <a:latin typeface="Courier New"/>
                <a:ea typeface="Courier New"/>
                <a:cs typeface="Courier New"/>
                <a:sym typeface="Courier New"/>
              </a:rPr>
              <a:t>rm my_file</a:t>
            </a:r>
            <a:endParaRPr b="1">
              <a:solidFill>
                <a:srgbClr val="38761D"/>
              </a:solidFill>
              <a:latin typeface="Courier New"/>
              <a:ea typeface="Courier New"/>
              <a:cs typeface="Courier New"/>
              <a:sym typeface="Courier New"/>
            </a:endParaRPr>
          </a:p>
          <a:p>
            <a:pPr indent="0" lvl="0" marL="0" rtl="0" algn="l">
              <a:spcBef>
                <a:spcPts val="1200"/>
              </a:spcBef>
              <a:spcAft>
                <a:spcPts val="1200"/>
              </a:spcAft>
              <a:buNone/>
            </a:pPr>
            <a:r>
              <a:rPr b="1" lang="en">
                <a:solidFill>
                  <a:srgbClr val="FF0000"/>
                </a:solidFill>
              </a:rPr>
              <a:t>Removing a file is forever! There is no undo or recycling bin!</a:t>
            </a:r>
            <a:endParaRPr b="1">
              <a:solidFill>
                <a:srgbClr val="FF0000"/>
              </a:solidFill>
            </a:endParaRPr>
          </a:p>
        </p:txBody>
      </p:sp>
      <p:sp>
        <p:nvSpPr>
          <p:cNvPr id="243" name="Google Shape;243;p28"/>
          <p:cNvSpPr txBox="1"/>
          <p:nvPr/>
        </p:nvSpPr>
        <p:spPr>
          <a:xfrm>
            <a:off x="340425" y="4113425"/>
            <a:ext cx="8491800" cy="892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Useful options for rm:</a:t>
            </a:r>
            <a:endParaRPr sz="1800"/>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rm -r</a:t>
            </a:r>
            <a:r>
              <a:rPr lang="en"/>
              <a:t>: Remove all files and folders within a directory. Be careful with this command!</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rm -i</a:t>
            </a:r>
            <a:r>
              <a:rPr lang="en"/>
              <a:t>: Receive a confirmation message each time you try to delete a file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
            </a:r>
            <a:r>
              <a:rPr lang="en"/>
              <a:t>s -l Output</a:t>
            </a:r>
            <a:endParaRPr/>
          </a:p>
        </p:txBody>
      </p:sp>
      <p:pic>
        <p:nvPicPr>
          <p:cNvPr id="249" name="Google Shape;249;p29"/>
          <p:cNvPicPr preferRelativeResize="0"/>
          <p:nvPr/>
        </p:nvPicPr>
        <p:blipFill rotWithShape="1">
          <a:blip r:embed="rId3">
            <a:alphaModFix/>
          </a:blip>
          <a:srcRect b="19044" l="62800" r="9151" t="61693"/>
          <a:stretch/>
        </p:blipFill>
        <p:spPr>
          <a:xfrm>
            <a:off x="1770825" y="1000075"/>
            <a:ext cx="5602350" cy="1153525"/>
          </a:xfrm>
          <a:prstGeom prst="rect">
            <a:avLst/>
          </a:prstGeom>
          <a:noFill/>
          <a:ln>
            <a:noFill/>
          </a:ln>
        </p:spPr>
      </p:pic>
      <p:sp>
        <p:nvSpPr>
          <p:cNvPr id="250" name="Google Shape;250;p29"/>
          <p:cNvSpPr txBox="1"/>
          <p:nvPr/>
        </p:nvSpPr>
        <p:spPr>
          <a:xfrm>
            <a:off x="1058300" y="2205425"/>
            <a:ext cx="6875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File type (d = directory, - = regular file)</a:t>
            </a:r>
            <a:endParaRPr sz="1600"/>
          </a:p>
          <a:p>
            <a:pPr indent="0" lvl="0" marL="0" rtl="0" algn="ctr">
              <a:spcBef>
                <a:spcPts val="0"/>
              </a:spcBef>
              <a:spcAft>
                <a:spcPts val="0"/>
              </a:spcAft>
              <a:buNone/>
            </a:pPr>
            <a:r>
              <a:rPr lang="en" sz="1600"/>
              <a:t>File permissions</a:t>
            </a:r>
            <a:endParaRPr sz="1600"/>
          </a:p>
          <a:p>
            <a:pPr indent="0" lvl="0" marL="0" rtl="0" algn="ctr">
              <a:spcBef>
                <a:spcPts val="0"/>
              </a:spcBef>
              <a:spcAft>
                <a:spcPts val="0"/>
              </a:spcAft>
              <a:buNone/>
            </a:pPr>
            <a:r>
              <a:rPr lang="en" sz="1600"/>
              <a:t>Number of hard links to the file</a:t>
            </a:r>
            <a:endParaRPr sz="1600"/>
          </a:p>
          <a:p>
            <a:pPr indent="0" lvl="0" marL="0" rtl="0" algn="ctr">
              <a:spcBef>
                <a:spcPts val="0"/>
              </a:spcBef>
              <a:spcAft>
                <a:spcPts val="0"/>
              </a:spcAft>
              <a:buNone/>
            </a:pPr>
            <a:r>
              <a:rPr lang="en" sz="1600"/>
              <a:t>File owner</a:t>
            </a:r>
            <a:endParaRPr sz="1600"/>
          </a:p>
          <a:p>
            <a:pPr indent="0" lvl="0" marL="0" rtl="0" algn="ctr">
              <a:spcBef>
                <a:spcPts val="0"/>
              </a:spcBef>
              <a:spcAft>
                <a:spcPts val="0"/>
              </a:spcAft>
              <a:buNone/>
            </a:pPr>
            <a:r>
              <a:rPr lang="en" sz="1600"/>
              <a:t>File group</a:t>
            </a:r>
            <a:endParaRPr sz="1600"/>
          </a:p>
          <a:p>
            <a:pPr indent="0" lvl="0" marL="0" rtl="0" algn="ctr">
              <a:spcBef>
                <a:spcPts val="0"/>
              </a:spcBef>
              <a:spcAft>
                <a:spcPts val="0"/>
              </a:spcAft>
              <a:buNone/>
            </a:pPr>
            <a:r>
              <a:rPr lang="en" sz="1600"/>
              <a:t>File size (bytes, use -h option to get “human readable” units)</a:t>
            </a:r>
            <a:endParaRPr sz="1600"/>
          </a:p>
          <a:p>
            <a:pPr indent="0" lvl="0" marL="0" rtl="0" algn="ctr">
              <a:spcBef>
                <a:spcPts val="0"/>
              </a:spcBef>
              <a:spcAft>
                <a:spcPts val="0"/>
              </a:spcAft>
              <a:buNone/>
            </a:pPr>
            <a:r>
              <a:rPr lang="en" sz="1600"/>
              <a:t>Date last modified</a:t>
            </a:r>
            <a:endParaRPr sz="1600"/>
          </a:p>
          <a:p>
            <a:pPr indent="0" lvl="0" marL="0" rtl="0" algn="ctr">
              <a:spcBef>
                <a:spcPts val="0"/>
              </a:spcBef>
              <a:spcAft>
                <a:spcPts val="0"/>
              </a:spcAft>
              <a:buNone/>
            </a:pPr>
            <a:r>
              <a:rPr lang="en" sz="1600"/>
              <a:t>File name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Permissions</a:t>
            </a:r>
            <a:endParaRPr/>
          </a:p>
        </p:txBody>
      </p:sp>
      <p:sp>
        <p:nvSpPr>
          <p:cNvPr id="256" name="Google Shape;256;p30"/>
          <p:cNvSpPr txBox="1"/>
          <p:nvPr>
            <p:ph idx="1" type="body"/>
          </p:nvPr>
        </p:nvSpPr>
        <p:spPr>
          <a:xfrm>
            <a:off x="311700" y="1152475"/>
            <a:ext cx="8520600" cy="712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Contains 3 groups of 3 letters</a:t>
            </a:r>
            <a:endParaRPr/>
          </a:p>
          <a:p>
            <a:pPr indent="-317500" lvl="1" marL="914400" rtl="0" algn="l">
              <a:spcBef>
                <a:spcPts val="0"/>
              </a:spcBef>
              <a:spcAft>
                <a:spcPts val="0"/>
              </a:spcAft>
              <a:buSzPts val="1400"/>
              <a:buChar char="○"/>
            </a:pPr>
            <a:r>
              <a:rPr lang="en"/>
              <a:t>r</a:t>
            </a:r>
            <a:r>
              <a:rPr lang="en"/>
              <a:t> = read, w = write, x = execute, - = permission not granted</a:t>
            </a:r>
            <a:endParaRPr/>
          </a:p>
        </p:txBody>
      </p:sp>
      <p:sp>
        <p:nvSpPr>
          <p:cNvPr id="257" name="Google Shape;257;p30"/>
          <p:cNvSpPr txBox="1"/>
          <p:nvPr/>
        </p:nvSpPr>
        <p:spPr>
          <a:xfrm>
            <a:off x="3835650" y="1864975"/>
            <a:ext cx="147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rwxrw-r--</a:t>
            </a:r>
            <a:endParaRPr sz="2400"/>
          </a:p>
        </p:txBody>
      </p:sp>
      <p:sp>
        <p:nvSpPr>
          <p:cNvPr id="258" name="Google Shape;258;p30"/>
          <p:cNvSpPr/>
          <p:nvPr/>
        </p:nvSpPr>
        <p:spPr>
          <a:xfrm rot="5400000">
            <a:off x="4076025" y="2110075"/>
            <a:ext cx="140700" cy="477300"/>
          </a:xfrm>
          <a:prstGeom prst="rightBrace">
            <a:avLst>
              <a:gd fmla="val 50000"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rot="5400000">
            <a:off x="4537688" y="2161825"/>
            <a:ext cx="140700" cy="373800"/>
          </a:xfrm>
          <a:prstGeom prst="rightBrace">
            <a:avLst>
              <a:gd fmla="val 50000" name="adj1"/>
              <a:gd fmla="val 50000" name="adj2"/>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rot="5400000">
            <a:off x="4946500" y="2162875"/>
            <a:ext cx="140700" cy="371700"/>
          </a:xfrm>
          <a:prstGeom prst="rightBrace">
            <a:avLst>
              <a:gd fmla="val 50000" name="adj1"/>
              <a:gd fmla="val 50000" name="adj2"/>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txBox="1"/>
          <p:nvPr/>
        </p:nvSpPr>
        <p:spPr>
          <a:xfrm>
            <a:off x="3278525" y="2571750"/>
            <a:ext cx="76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rPr>
              <a:t>Owner</a:t>
            </a:r>
            <a:endParaRPr b="1">
              <a:solidFill>
                <a:srgbClr val="FF0000"/>
              </a:solidFill>
            </a:endParaRPr>
          </a:p>
        </p:txBody>
      </p:sp>
      <p:sp>
        <p:nvSpPr>
          <p:cNvPr id="262" name="Google Shape;262;p30"/>
          <p:cNvSpPr txBox="1"/>
          <p:nvPr/>
        </p:nvSpPr>
        <p:spPr>
          <a:xfrm>
            <a:off x="4204263" y="2571750"/>
            <a:ext cx="76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Group</a:t>
            </a:r>
            <a:endParaRPr b="1">
              <a:solidFill>
                <a:srgbClr val="0000FF"/>
              </a:solidFill>
            </a:endParaRPr>
          </a:p>
        </p:txBody>
      </p:sp>
      <p:sp>
        <p:nvSpPr>
          <p:cNvPr id="263" name="Google Shape;263;p30"/>
          <p:cNvSpPr txBox="1"/>
          <p:nvPr/>
        </p:nvSpPr>
        <p:spPr>
          <a:xfrm>
            <a:off x="5130025" y="2497350"/>
            <a:ext cx="108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Everyone Else</a:t>
            </a:r>
            <a:endParaRPr b="1">
              <a:solidFill>
                <a:schemeClr val="dk1"/>
              </a:solidFill>
            </a:endParaRPr>
          </a:p>
        </p:txBody>
      </p:sp>
      <p:cxnSp>
        <p:nvCxnSpPr>
          <p:cNvPr id="264" name="Google Shape;264;p30"/>
          <p:cNvCxnSpPr>
            <a:stCxn id="258" idx="1"/>
          </p:cNvCxnSpPr>
          <p:nvPr/>
        </p:nvCxnSpPr>
        <p:spPr>
          <a:xfrm flipH="1">
            <a:off x="3781875" y="2419075"/>
            <a:ext cx="364500" cy="260100"/>
          </a:xfrm>
          <a:prstGeom prst="straightConnector1">
            <a:avLst/>
          </a:prstGeom>
          <a:noFill/>
          <a:ln cap="flat" cmpd="sng" w="28575">
            <a:solidFill>
              <a:srgbClr val="FF0000"/>
            </a:solidFill>
            <a:prstDash val="solid"/>
            <a:round/>
            <a:headEnd len="med" w="med" type="none"/>
            <a:tailEnd len="med" w="med" type="triangle"/>
          </a:ln>
        </p:spPr>
      </p:cxnSp>
      <p:cxnSp>
        <p:nvCxnSpPr>
          <p:cNvPr id="265" name="Google Shape;265;p30"/>
          <p:cNvCxnSpPr>
            <a:stCxn id="259" idx="1"/>
          </p:cNvCxnSpPr>
          <p:nvPr/>
        </p:nvCxnSpPr>
        <p:spPr>
          <a:xfrm flipH="1">
            <a:off x="4595738" y="2419075"/>
            <a:ext cx="12300" cy="311700"/>
          </a:xfrm>
          <a:prstGeom prst="straightConnector1">
            <a:avLst/>
          </a:prstGeom>
          <a:noFill/>
          <a:ln cap="flat" cmpd="sng" w="28575">
            <a:solidFill>
              <a:srgbClr val="0000FF"/>
            </a:solidFill>
            <a:prstDash val="solid"/>
            <a:round/>
            <a:headEnd len="med" w="med" type="none"/>
            <a:tailEnd len="med" w="med" type="triangle"/>
          </a:ln>
        </p:spPr>
      </p:cxnSp>
      <p:cxnSp>
        <p:nvCxnSpPr>
          <p:cNvPr id="266" name="Google Shape;266;p30"/>
          <p:cNvCxnSpPr>
            <a:stCxn id="260" idx="1"/>
          </p:cNvCxnSpPr>
          <p:nvPr/>
        </p:nvCxnSpPr>
        <p:spPr>
          <a:xfrm>
            <a:off x="5016850" y="2419075"/>
            <a:ext cx="363600" cy="193500"/>
          </a:xfrm>
          <a:prstGeom prst="straightConnector1">
            <a:avLst/>
          </a:prstGeom>
          <a:noFill/>
          <a:ln cap="flat" cmpd="sng" w="28575">
            <a:solidFill>
              <a:schemeClr val="dk1"/>
            </a:solidFill>
            <a:prstDash val="solid"/>
            <a:round/>
            <a:headEnd len="med" w="med" type="none"/>
            <a:tailEnd len="med" w="med" type="triangle"/>
          </a:ln>
        </p:spPr>
      </p:cxnSp>
      <p:sp>
        <p:nvSpPr>
          <p:cNvPr id="267" name="Google Shape;267;p30"/>
          <p:cNvSpPr txBox="1"/>
          <p:nvPr>
            <p:ph idx="1" type="body"/>
          </p:nvPr>
        </p:nvSpPr>
        <p:spPr>
          <a:xfrm>
            <a:off x="311700" y="3115025"/>
            <a:ext cx="6844800" cy="190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Changing permissions: </a:t>
            </a:r>
            <a:r>
              <a:rPr b="1" lang="en">
                <a:solidFill>
                  <a:srgbClr val="38761D"/>
                </a:solidFill>
                <a:latin typeface="Courier New"/>
                <a:ea typeface="Courier New"/>
                <a:cs typeface="Courier New"/>
                <a:sym typeface="Courier New"/>
              </a:rPr>
              <a:t>chmod </a:t>
            </a:r>
            <a:r>
              <a:rPr b="1" lang="en" u="sng">
                <a:solidFill>
                  <a:srgbClr val="38761D"/>
                </a:solidFill>
                <a:latin typeface="Courier New"/>
                <a:ea typeface="Courier New"/>
                <a:cs typeface="Courier New"/>
                <a:sym typeface="Courier New"/>
              </a:rPr>
              <a:t>permissions</a:t>
            </a:r>
            <a:r>
              <a:rPr b="1" lang="en">
                <a:solidFill>
                  <a:srgbClr val="38761D"/>
                </a:solidFill>
                <a:latin typeface="Courier New"/>
                <a:ea typeface="Courier New"/>
                <a:cs typeface="Courier New"/>
                <a:sym typeface="Courier New"/>
              </a:rPr>
              <a:t> </a:t>
            </a:r>
            <a:r>
              <a:rPr b="1" lang="en" u="sng">
                <a:solidFill>
                  <a:srgbClr val="38761D"/>
                </a:solidFill>
                <a:latin typeface="Courier New"/>
                <a:ea typeface="Courier New"/>
                <a:cs typeface="Courier New"/>
                <a:sym typeface="Courier New"/>
              </a:rPr>
              <a:t>file</a:t>
            </a:r>
            <a:endParaRPr b="1" u="sng">
              <a:solidFill>
                <a:srgbClr val="38761D"/>
              </a:solidFill>
              <a:latin typeface="Courier New"/>
              <a:ea typeface="Courier New"/>
              <a:cs typeface="Courier New"/>
              <a:sym typeface="Courier New"/>
            </a:endParaRPr>
          </a:p>
          <a:p>
            <a:pPr indent="-317500" lvl="1" marL="914400" rtl="0" algn="l">
              <a:spcBef>
                <a:spcPts val="0"/>
              </a:spcBef>
              <a:spcAft>
                <a:spcPts val="0"/>
              </a:spcAft>
              <a:buSzPts val="1400"/>
              <a:buChar char="○"/>
            </a:pPr>
            <a:r>
              <a:rPr b="1" lang="en" u="sng">
                <a:solidFill>
                  <a:srgbClr val="38761D"/>
                </a:solidFill>
                <a:latin typeface="Courier New"/>
                <a:ea typeface="Courier New"/>
                <a:cs typeface="Courier New"/>
                <a:sym typeface="Courier New"/>
              </a:rPr>
              <a:t>permissions</a:t>
            </a:r>
            <a:r>
              <a:rPr lang="en"/>
              <a:t> is a series of </a:t>
            </a:r>
            <a:r>
              <a:rPr b="1" lang="en">
                <a:solidFill>
                  <a:srgbClr val="38761D"/>
                </a:solidFill>
                <a:latin typeface="Courier New"/>
                <a:ea typeface="Courier New"/>
                <a:cs typeface="Courier New"/>
                <a:sym typeface="Courier New"/>
              </a:rPr>
              <a:t>who=y</a:t>
            </a:r>
            <a:r>
              <a:rPr lang="en"/>
              <a:t> statements separated by commas, where </a:t>
            </a:r>
            <a:r>
              <a:rPr b="1" lang="en">
                <a:solidFill>
                  <a:srgbClr val="38761D"/>
                </a:solidFill>
                <a:latin typeface="Courier New"/>
                <a:ea typeface="Courier New"/>
                <a:cs typeface="Courier New"/>
                <a:sym typeface="Courier New"/>
              </a:rPr>
              <a:t>who</a:t>
            </a:r>
            <a:r>
              <a:rPr lang="en"/>
              <a:t> is u, g, o, or a (see table) and y are the permissions</a:t>
            </a:r>
            <a:endParaRPr/>
          </a:p>
          <a:p>
            <a:pPr indent="-317500" lvl="1" marL="914400" rtl="0" algn="l">
              <a:spcBef>
                <a:spcPts val="0"/>
              </a:spcBef>
              <a:spcAft>
                <a:spcPts val="0"/>
              </a:spcAft>
              <a:buSzPts val="1400"/>
              <a:buChar char="○"/>
            </a:pPr>
            <a:r>
              <a:rPr lang="en"/>
              <a:t>Example:</a:t>
            </a:r>
            <a:endParaRPr/>
          </a:p>
          <a:p>
            <a:pPr indent="-317500" lvl="2" marL="1371600" rtl="0" algn="l">
              <a:spcBef>
                <a:spcPts val="0"/>
              </a:spcBef>
              <a:spcAft>
                <a:spcPts val="0"/>
              </a:spcAft>
              <a:buClr>
                <a:srgbClr val="000000"/>
              </a:buClr>
              <a:buSzPts val="1400"/>
              <a:buFont typeface="Courier New"/>
              <a:buChar char="■"/>
            </a:pPr>
            <a:r>
              <a:rPr b="1" lang="en">
                <a:solidFill>
                  <a:srgbClr val="38761D"/>
                </a:solidFill>
                <a:latin typeface="Courier New"/>
                <a:ea typeface="Courier New"/>
                <a:cs typeface="Courier New"/>
                <a:sym typeface="Courier New"/>
              </a:rPr>
              <a:t>touch test_file</a:t>
            </a:r>
            <a:endParaRPr b="1">
              <a:solidFill>
                <a:srgbClr val="38761D"/>
              </a:solidFill>
              <a:latin typeface="Courier New"/>
              <a:ea typeface="Courier New"/>
              <a:cs typeface="Courier New"/>
              <a:sym typeface="Courier New"/>
            </a:endParaRPr>
          </a:p>
          <a:p>
            <a:pPr indent="-317500" lvl="2" marL="1371600" rtl="0" algn="l">
              <a:spcBef>
                <a:spcPts val="0"/>
              </a:spcBef>
              <a:spcAft>
                <a:spcPts val="0"/>
              </a:spcAft>
              <a:buClr>
                <a:srgbClr val="000000"/>
              </a:buClr>
              <a:buSzPts val="1400"/>
              <a:buFont typeface="Courier New"/>
              <a:buChar char="■"/>
            </a:pPr>
            <a:r>
              <a:rPr b="1" lang="en">
                <a:solidFill>
                  <a:srgbClr val="38761D"/>
                </a:solidFill>
                <a:latin typeface="Courier New"/>
                <a:ea typeface="Courier New"/>
                <a:cs typeface="Courier New"/>
                <a:sym typeface="Courier New"/>
              </a:rPr>
              <a:t>chmod u=rwx,g=r test_file</a:t>
            </a:r>
            <a:endParaRPr b="1">
              <a:solidFill>
                <a:srgbClr val="38761D"/>
              </a:solidFill>
              <a:latin typeface="Courier New"/>
              <a:ea typeface="Courier New"/>
              <a:cs typeface="Courier New"/>
              <a:sym typeface="Courier New"/>
            </a:endParaRPr>
          </a:p>
          <a:p>
            <a:pPr indent="-317500" lvl="2" marL="1371600" rtl="0" algn="l">
              <a:spcBef>
                <a:spcPts val="0"/>
              </a:spcBef>
              <a:spcAft>
                <a:spcPts val="0"/>
              </a:spcAft>
              <a:buClr>
                <a:srgbClr val="000000"/>
              </a:buClr>
              <a:buSzPts val="1400"/>
              <a:buFont typeface="Courier New"/>
              <a:buChar char="■"/>
            </a:pPr>
            <a:r>
              <a:rPr b="1" lang="en">
                <a:solidFill>
                  <a:srgbClr val="38761D"/>
                </a:solidFill>
                <a:latin typeface="Courier New"/>
                <a:ea typeface="Courier New"/>
                <a:cs typeface="Courier New"/>
                <a:sym typeface="Courier New"/>
              </a:rPr>
              <a:t>ls -l</a:t>
            </a:r>
            <a:endParaRPr b="1">
              <a:solidFill>
                <a:srgbClr val="38761D"/>
              </a:solidFill>
              <a:latin typeface="Courier New"/>
              <a:ea typeface="Courier New"/>
              <a:cs typeface="Courier New"/>
              <a:sym typeface="Courier New"/>
            </a:endParaRPr>
          </a:p>
        </p:txBody>
      </p:sp>
      <p:graphicFrame>
        <p:nvGraphicFramePr>
          <p:cNvPr id="268" name="Google Shape;268;p30"/>
          <p:cNvGraphicFramePr/>
          <p:nvPr/>
        </p:nvGraphicFramePr>
        <p:xfrm>
          <a:off x="7248775" y="3556325"/>
          <a:ext cx="3000000" cy="3000000"/>
        </p:xfrm>
        <a:graphic>
          <a:graphicData uri="http://schemas.openxmlformats.org/drawingml/2006/table">
            <a:tbl>
              <a:tblPr>
                <a:noFill/>
                <a:tableStyleId>{8CFD1AF2-B341-4BB1-91FB-C19DB9D492B7}</a:tableStyleId>
              </a:tblPr>
              <a:tblGrid>
                <a:gridCol w="382850"/>
                <a:gridCol w="1323000"/>
              </a:tblGrid>
              <a:tr h="178125">
                <a:tc>
                  <a:txBody>
                    <a:bodyPr/>
                    <a:lstStyle/>
                    <a:p>
                      <a:pPr indent="0" lvl="0" marL="0" rtl="0" algn="l">
                        <a:spcBef>
                          <a:spcPts val="0"/>
                        </a:spcBef>
                        <a:spcAft>
                          <a:spcPts val="0"/>
                        </a:spcAft>
                        <a:buNone/>
                      </a:pPr>
                      <a:r>
                        <a:rPr lang="en"/>
                        <a:t>u</a:t>
                      </a:r>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User</a:t>
                      </a:r>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125">
                <a:tc>
                  <a:txBody>
                    <a:bodyPr/>
                    <a:lstStyle/>
                    <a:p>
                      <a:pPr indent="0" lvl="0" marL="0" rtl="0" algn="l">
                        <a:spcBef>
                          <a:spcPts val="0"/>
                        </a:spcBef>
                        <a:spcAft>
                          <a:spcPts val="0"/>
                        </a:spcAft>
                        <a:buNone/>
                      </a:pPr>
                      <a:r>
                        <a:rPr lang="en"/>
                        <a:t>g</a:t>
                      </a:r>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Group</a:t>
                      </a:r>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125">
                <a:tc>
                  <a:txBody>
                    <a:bodyPr/>
                    <a:lstStyle/>
                    <a:p>
                      <a:pPr indent="0" lvl="0" marL="0" rtl="0" algn="l">
                        <a:spcBef>
                          <a:spcPts val="0"/>
                        </a:spcBef>
                        <a:spcAft>
                          <a:spcPts val="0"/>
                        </a:spcAft>
                        <a:buNone/>
                      </a:pPr>
                      <a:r>
                        <a:rPr lang="en"/>
                        <a:t>o</a:t>
                      </a:r>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Others</a:t>
                      </a:r>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78125">
                <a:tc>
                  <a:txBody>
                    <a:bodyPr/>
                    <a:lstStyle/>
                    <a:p>
                      <a:pPr indent="0" lvl="0" marL="0" rtl="0" algn="l">
                        <a:spcBef>
                          <a:spcPts val="0"/>
                        </a:spcBef>
                        <a:spcAft>
                          <a:spcPts val="0"/>
                        </a:spcAft>
                        <a:buNone/>
                      </a:pPr>
                      <a:r>
                        <a:rPr lang="en"/>
                        <a:t>a</a:t>
                      </a:r>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All</a:t>
                      </a:r>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Module Package</a:t>
            </a:r>
            <a:endParaRPr/>
          </a:p>
        </p:txBody>
      </p:sp>
      <p:sp>
        <p:nvSpPr>
          <p:cNvPr id="274" name="Google Shape;27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Used to load packages not installed in the standard Linux distribution</a:t>
            </a:r>
            <a:endParaRPr/>
          </a:p>
          <a:p>
            <a:pPr indent="-342900" lvl="0" marL="457200" rtl="0" algn="l">
              <a:spcBef>
                <a:spcPts val="0"/>
              </a:spcBef>
              <a:spcAft>
                <a:spcPts val="0"/>
              </a:spcAft>
              <a:buSzPts val="1800"/>
              <a:buChar char="●"/>
            </a:pPr>
            <a:r>
              <a:rPr lang="en"/>
              <a:t>Example: Using ipython</a:t>
            </a:r>
            <a:endParaRPr/>
          </a:p>
          <a:p>
            <a:pPr indent="-317500" lvl="1" marL="914400" rtl="0" algn="l">
              <a:spcBef>
                <a:spcPts val="0"/>
              </a:spcBef>
              <a:spcAft>
                <a:spcPts val="0"/>
              </a:spcAft>
              <a:buSzPts val="1400"/>
              <a:buChar char="○"/>
            </a:pPr>
            <a:r>
              <a:rPr lang="en"/>
              <a:t>The default python version is old and does not contain ipython (try running </a:t>
            </a:r>
            <a:r>
              <a:rPr b="1" lang="en">
                <a:solidFill>
                  <a:srgbClr val="38761D"/>
                </a:solidFill>
                <a:latin typeface="Courier New"/>
                <a:ea typeface="Courier New"/>
                <a:cs typeface="Courier New"/>
                <a:sym typeface="Courier New"/>
              </a:rPr>
              <a:t>ipython</a:t>
            </a:r>
            <a:r>
              <a:rPr lang="en"/>
              <a:t>)</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odule list</a:t>
            </a:r>
            <a:r>
              <a:rPr lang="en"/>
              <a:t> (shows loaded modules)</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odule avail</a:t>
            </a:r>
            <a:r>
              <a:rPr lang="en"/>
              <a:t> (shows all modules that can be loaded)</a:t>
            </a:r>
            <a:endParaRPr/>
          </a:p>
          <a:p>
            <a:pPr indent="-317500" lvl="2" marL="1371600" rtl="0" algn="l">
              <a:spcBef>
                <a:spcPts val="0"/>
              </a:spcBef>
              <a:spcAft>
                <a:spcPts val="0"/>
              </a:spcAft>
              <a:buSzPts val="1400"/>
              <a:buChar char="■"/>
            </a:pPr>
            <a:r>
              <a:rPr lang="en"/>
              <a:t>Modules with a (D) are the default modules</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module spider python</a:t>
            </a:r>
            <a:r>
              <a:rPr lang="en"/>
              <a:t> (shows available python packages that can be loaded)</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module load python</a:t>
            </a:r>
            <a:r>
              <a:rPr lang="en"/>
              <a:t> (loads python/3.8.3_anaconda, can now run ipython!)</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odule swap python/3.7.6_anaconda</a:t>
            </a:r>
            <a:r>
              <a:rPr lang="en"/>
              <a:t> (switches python package)</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module purge</a:t>
            </a:r>
            <a:r>
              <a:rPr lang="en"/>
              <a:t> (unloads all packages)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Acknowledgments</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workshop would not have been possible without discussions and feedback from Joseph Chan, Keenan Eure, Eliott Foust, Chris Hartman, Chelsey Laurencin, Kyle Nardi, Drew Polasky, Daniel Wesloh, Judy Yao, and everyone else who responded to the MASGO survey last semester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Aliases</a:t>
            </a:r>
            <a:endParaRPr/>
          </a:p>
        </p:txBody>
      </p:sp>
      <p:sp>
        <p:nvSpPr>
          <p:cNvPr id="280" name="Google Shape;28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Linux command shortcuts</a:t>
            </a:r>
            <a:endParaRPr/>
          </a:p>
          <a:p>
            <a:pPr indent="-342900" lvl="0" marL="457200" rtl="0" algn="l">
              <a:spcBef>
                <a:spcPts val="0"/>
              </a:spcBef>
              <a:spcAft>
                <a:spcPts val="0"/>
              </a:spcAft>
              <a:buSzPts val="1800"/>
              <a:buChar char="●"/>
            </a:pPr>
            <a:r>
              <a:rPr lang="en"/>
              <a:t>The METEO network comes with many built-in aliases</a:t>
            </a:r>
            <a:endParaRPr/>
          </a:p>
          <a:p>
            <a:pPr indent="-317500" lvl="1" marL="914400" rtl="0" algn="l">
              <a:spcBef>
                <a:spcPts val="0"/>
              </a:spcBef>
              <a:spcAft>
                <a:spcPts val="0"/>
              </a:spcAft>
              <a:buClr>
                <a:srgbClr val="000000"/>
              </a:buClr>
              <a:buSzPts val="1400"/>
              <a:buChar char="○"/>
            </a:pPr>
            <a:r>
              <a:rPr b="1" lang="en">
                <a:solidFill>
                  <a:srgbClr val="38761D"/>
                </a:solidFill>
                <a:latin typeface="Courier New"/>
                <a:ea typeface="Courier New"/>
                <a:cs typeface="Courier New"/>
                <a:sym typeface="Courier New"/>
              </a:rPr>
              <a:t>a</a:t>
            </a:r>
            <a:r>
              <a:rPr b="1" lang="en">
                <a:solidFill>
                  <a:srgbClr val="38761D"/>
                </a:solidFill>
                <a:latin typeface="Courier New"/>
                <a:ea typeface="Courier New"/>
                <a:cs typeface="Courier New"/>
                <a:sym typeface="Courier New"/>
              </a:rPr>
              <a:t>lias</a:t>
            </a:r>
            <a:r>
              <a:rPr lang="en"/>
              <a:t> prints all defined aliases</a:t>
            </a:r>
            <a:endParaRPr/>
          </a:p>
          <a:p>
            <a:pPr indent="-342900" lvl="0" marL="457200" rtl="0" algn="l">
              <a:spcBef>
                <a:spcPts val="0"/>
              </a:spcBef>
              <a:spcAft>
                <a:spcPts val="0"/>
              </a:spcAft>
              <a:buSzPts val="1800"/>
              <a:buChar char="●"/>
            </a:pPr>
            <a:r>
              <a:rPr lang="en"/>
              <a:t>New aliases can be created using the command </a:t>
            </a:r>
            <a:r>
              <a:rPr b="1" lang="en">
                <a:solidFill>
                  <a:srgbClr val="38761D"/>
                </a:solidFill>
                <a:latin typeface="Courier New"/>
                <a:ea typeface="Courier New"/>
                <a:cs typeface="Courier New"/>
                <a:sym typeface="Courier New"/>
              </a:rPr>
              <a:t>alias </a:t>
            </a:r>
            <a:r>
              <a:rPr b="1" lang="en" u="sng">
                <a:solidFill>
                  <a:srgbClr val="38761D"/>
                </a:solidFill>
                <a:latin typeface="Courier New"/>
                <a:ea typeface="Courier New"/>
                <a:cs typeface="Courier New"/>
                <a:sym typeface="Courier New"/>
              </a:rPr>
              <a:t>name</a:t>
            </a:r>
            <a:r>
              <a:rPr b="1" lang="en">
                <a:solidFill>
                  <a:srgbClr val="38761D"/>
                </a:solidFill>
                <a:latin typeface="Courier New"/>
                <a:ea typeface="Courier New"/>
                <a:cs typeface="Courier New"/>
                <a:sym typeface="Courier New"/>
              </a:rPr>
              <a:t> </a:t>
            </a:r>
            <a:r>
              <a:rPr b="1" lang="en">
                <a:solidFill>
                  <a:srgbClr val="38761D"/>
                </a:solidFill>
                <a:latin typeface="Courier New"/>
                <a:ea typeface="Courier New"/>
                <a:cs typeface="Courier New"/>
                <a:sym typeface="Courier New"/>
              </a:rPr>
              <a:t>“</a:t>
            </a:r>
            <a:r>
              <a:rPr b="1" lang="en" u="sng">
                <a:solidFill>
                  <a:srgbClr val="38761D"/>
                </a:solidFill>
                <a:latin typeface="Courier New"/>
                <a:ea typeface="Courier New"/>
                <a:cs typeface="Courier New"/>
                <a:sym typeface="Courier New"/>
              </a:rPr>
              <a:t>command</a:t>
            </a:r>
            <a:r>
              <a:rPr b="1" lang="en">
                <a:solidFill>
                  <a:srgbClr val="38761D"/>
                </a:solidFill>
                <a:latin typeface="Courier New"/>
                <a:ea typeface="Courier New"/>
                <a:cs typeface="Courier New"/>
                <a:sym typeface="Courier New"/>
              </a:rPr>
              <a:t>”</a:t>
            </a:r>
            <a:endParaRPr b="1">
              <a:solidFill>
                <a:srgbClr val="38761D"/>
              </a:solidFill>
              <a:latin typeface="Courier New"/>
              <a:ea typeface="Courier New"/>
              <a:cs typeface="Courier New"/>
              <a:sym typeface="Courier New"/>
            </a:endParaRPr>
          </a:p>
          <a:p>
            <a:pPr indent="-317500" lvl="1" marL="914400" rtl="0" algn="l">
              <a:spcBef>
                <a:spcPts val="0"/>
              </a:spcBef>
              <a:spcAft>
                <a:spcPts val="0"/>
              </a:spcAft>
              <a:buClr>
                <a:srgbClr val="000000"/>
              </a:buClr>
              <a:buSzPts val="1400"/>
              <a:buChar char="○"/>
            </a:pPr>
            <a:r>
              <a:rPr lang="en"/>
              <a:t>Aliases only last for the given shell session (e.g., until you log out)</a:t>
            </a:r>
            <a:endParaRPr/>
          </a:p>
          <a:p>
            <a:pPr indent="-342900" lvl="0" marL="457200" rtl="0" algn="l">
              <a:spcBef>
                <a:spcPts val="0"/>
              </a:spcBef>
              <a:spcAft>
                <a:spcPts val="0"/>
              </a:spcAft>
              <a:buSzPts val="1800"/>
              <a:buChar char="●"/>
            </a:pPr>
            <a:r>
              <a:rPr lang="en"/>
              <a:t>Example:</a:t>
            </a:r>
            <a:endParaRPr/>
          </a:p>
          <a:p>
            <a:pPr indent="-317500" lvl="1" marL="914400" rtl="0" algn="l">
              <a:spcBef>
                <a:spcPts val="0"/>
              </a:spcBef>
              <a:spcAft>
                <a:spcPts val="0"/>
              </a:spcAft>
              <a:buClr>
                <a:srgbClr val="000000"/>
              </a:buClr>
              <a:buSzPts val="1400"/>
              <a:buFont typeface="Courier New"/>
              <a:buChar char="○"/>
            </a:pPr>
            <a:r>
              <a:rPr b="1" lang="en">
                <a:solidFill>
                  <a:srgbClr val="38761D"/>
                </a:solidFill>
                <a:latin typeface="Courier New"/>
                <a:ea typeface="Courier New"/>
                <a:cs typeface="Courier New"/>
                <a:sym typeface="Courier New"/>
              </a:rPr>
              <a:t>cd ~</a:t>
            </a:r>
            <a:endParaRPr b="1">
              <a:solidFill>
                <a:srgbClr val="38761D"/>
              </a:solidFill>
              <a:latin typeface="Courier New"/>
              <a:ea typeface="Courier New"/>
              <a:cs typeface="Courier New"/>
              <a:sym typeface="Courier New"/>
            </a:endParaRPr>
          </a:p>
          <a:p>
            <a:pPr indent="-317500" lvl="1" marL="914400" rtl="0" algn="l">
              <a:spcBef>
                <a:spcPts val="0"/>
              </a:spcBef>
              <a:spcAft>
                <a:spcPts val="0"/>
              </a:spcAft>
              <a:buClr>
                <a:srgbClr val="000000"/>
              </a:buClr>
              <a:buSzPts val="1400"/>
              <a:buFont typeface="Courier New"/>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kdir dir1</a:t>
            </a:r>
            <a:endParaRPr b="1">
              <a:solidFill>
                <a:srgbClr val="38761D"/>
              </a:solidFill>
              <a:latin typeface="Courier New"/>
              <a:ea typeface="Courier New"/>
              <a:cs typeface="Courier New"/>
              <a:sym typeface="Courier New"/>
            </a:endParaRPr>
          </a:p>
          <a:p>
            <a:pPr indent="-317500" lvl="1" marL="914400" rtl="0" algn="l">
              <a:spcBef>
                <a:spcPts val="0"/>
              </a:spcBef>
              <a:spcAft>
                <a:spcPts val="0"/>
              </a:spcAft>
              <a:buClr>
                <a:srgbClr val="000000"/>
              </a:buClr>
              <a:buSzPts val="1400"/>
              <a:buFont typeface="Courier New"/>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kdir dir1/dir2</a:t>
            </a:r>
            <a:endParaRPr b="1">
              <a:solidFill>
                <a:srgbClr val="38761D"/>
              </a:solidFill>
              <a:latin typeface="Courier New"/>
              <a:ea typeface="Courier New"/>
              <a:cs typeface="Courier New"/>
              <a:sym typeface="Courier New"/>
            </a:endParaRPr>
          </a:p>
          <a:p>
            <a:pPr indent="-317500" lvl="1" marL="914400" rtl="0" algn="l">
              <a:spcBef>
                <a:spcPts val="0"/>
              </a:spcBef>
              <a:spcAft>
                <a:spcPts val="0"/>
              </a:spcAft>
              <a:buClr>
                <a:srgbClr val="000000"/>
              </a:buClr>
              <a:buSzPts val="1400"/>
              <a:buFont typeface="Courier New"/>
              <a:buChar char="○"/>
            </a:pPr>
            <a:r>
              <a:rPr b="1" lang="en">
                <a:solidFill>
                  <a:srgbClr val="38761D"/>
                </a:solidFill>
                <a:latin typeface="Courier New"/>
                <a:ea typeface="Courier New"/>
                <a:cs typeface="Courier New"/>
                <a:sym typeface="Courier New"/>
              </a:rPr>
              <a:t>a</a:t>
            </a:r>
            <a:r>
              <a:rPr b="1" lang="en">
                <a:solidFill>
                  <a:srgbClr val="38761D"/>
                </a:solidFill>
                <a:latin typeface="Courier New"/>
                <a:ea typeface="Courier New"/>
                <a:cs typeface="Courier New"/>
                <a:sym typeface="Courier New"/>
              </a:rPr>
              <a:t>lias dd “cd ~/dir1/dir2/”</a:t>
            </a:r>
            <a:endParaRPr b="1">
              <a:solidFill>
                <a:srgbClr val="38761D"/>
              </a:solidFill>
              <a:latin typeface="Courier New"/>
              <a:ea typeface="Courier New"/>
              <a:cs typeface="Courier New"/>
              <a:sym typeface="Courier New"/>
            </a:endParaRPr>
          </a:p>
          <a:p>
            <a:pPr indent="-317500" lvl="1" marL="914400" rtl="0" algn="l">
              <a:spcBef>
                <a:spcPts val="0"/>
              </a:spcBef>
              <a:spcAft>
                <a:spcPts val="0"/>
              </a:spcAft>
              <a:buClr>
                <a:srgbClr val="000000"/>
              </a:buClr>
              <a:buSzPts val="1400"/>
              <a:buChar char="○"/>
            </a:pPr>
            <a:r>
              <a:rPr b="1" lang="en">
                <a:solidFill>
                  <a:srgbClr val="38761D"/>
                </a:solidFill>
                <a:latin typeface="Courier New"/>
                <a:ea typeface="Courier New"/>
                <a:cs typeface="Courier New"/>
                <a:sym typeface="Courier New"/>
              </a:rPr>
              <a:t>d</a:t>
            </a:r>
            <a:r>
              <a:rPr b="1" lang="en">
                <a:solidFill>
                  <a:srgbClr val="38761D"/>
                </a:solidFill>
                <a:latin typeface="Courier New"/>
                <a:ea typeface="Courier New"/>
                <a:cs typeface="Courier New"/>
                <a:sym typeface="Courier New"/>
              </a:rPr>
              <a:t>d</a:t>
            </a:r>
            <a:r>
              <a:rPr lang="en"/>
              <a:t> (this should move you into dir2)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Login Files (.cshrc.cat)</a:t>
            </a:r>
            <a:endParaRPr/>
          </a:p>
        </p:txBody>
      </p:sp>
      <p:sp>
        <p:nvSpPr>
          <p:cNvPr id="286" name="Google Shape;28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Hidden files begin with a . and can be displayed using </a:t>
            </a:r>
            <a:r>
              <a:rPr b="1" lang="en">
                <a:solidFill>
                  <a:srgbClr val="38761D"/>
                </a:solidFill>
                <a:latin typeface="Courier New"/>
                <a:ea typeface="Courier New"/>
                <a:cs typeface="Courier New"/>
                <a:sym typeface="Courier New"/>
              </a:rPr>
              <a:t>ls -a</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Char char="●"/>
            </a:pPr>
            <a:r>
              <a:rPr lang="en"/>
              <a:t>One useful hidden file is your login file (~/.cshrc.cat), which runs when you start a new tcsh in linux</a:t>
            </a:r>
            <a:endParaRPr/>
          </a:p>
          <a:p>
            <a:pPr indent="-342900" lvl="0" marL="457200" rtl="0" algn="l">
              <a:spcBef>
                <a:spcPts val="0"/>
              </a:spcBef>
              <a:spcAft>
                <a:spcPts val="0"/>
              </a:spcAft>
              <a:buSzPts val="1800"/>
              <a:buChar char="●"/>
            </a:pPr>
            <a:r>
              <a:rPr lang="en"/>
              <a:t>Within this file, you can load modules, create aliases, etc.</a:t>
            </a:r>
            <a:endParaRPr/>
          </a:p>
          <a:p>
            <a:pPr indent="-342900" lvl="0" marL="457200" rtl="0" algn="l">
              <a:spcBef>
                <a:spcPts val="0"/>
              </a:spcBef>
              <a:spcAft>
                <a:spcPts val="0"/>
              </a:spcAft>
              <a:buSzPts val="1800"/>
              <a:buChar char="●"/>
            </a:pPr>
            <a:r>
              <a:rPr lang="en"/>
              <a:t>Try </a:t>
            </a:r>
            <a:r>
              <a:rPr lang="en"/>
              <a:t>the</a:t>
            </a:r>
            <a:r>
              <a:rPr lang="en"/>
              <a:t> following:</a:t>
            </a:r>
            <a:endParaRPr/>
          </a:p>
          <a:p>
            <a:pPr indent="-317500" lvl="1" marL="914400" rtl="0" algn="l">
              <a:spcBef>
                <a:spcPts val="0"/>
              </a:spcBef>
              <a:spcAft>
                <a:spcPts val="0"/>
              </a:spcAft>
              <a:buSzPts val="1400"/>
              <a:buChar char="○"/>
            </a:pPr>
            <a:r>
              <a:rPr lang="en"/>
              <a:t>Add the line “module load python” to your .cshrc.cat file</a:t>
            </a:r>
            <a:endParaRPr/>
          </a:p>
          <a:p>
            <a:pPr indent="-317500" lvl="1" marL="914400" rtl="0" algn="l">
              <a:spcBef>
                <a:spcPts val="0"/>
              </a:spcBef>
              <a:spcAft>
                <a:spcPts val="0"/>
              </a:spcAft>
              <a:buSzPts val="1400"/>
              <a:buChar char="○"/>
            </a:pPr>
            <a:r>
              <a:rPr lang="en"/>
              <a:t>Open a new tab in MobaXterm and log into ulteosrv2</a:t>
            </a:r>
            <a:endParaRPr/>
          </a:p>
          <a:p>
            <a:pPr indent="-317500" lvl="1" marL="914400" rtl="0" algn="l">
              <a:spcBef>
                <a:spcPts val="0"/>
              </a:spcBef>
              <a:spcAft>
                <a:spcPts val="0"/>
              </a:spcAft>
              <a:buSzPts val="1400"/>
              <a:buChar char="○"/>
            </a:pPr>
            <a:r>
              <a:rPr lang="en"/>
              <a:t>The python module should be loaded after you login</a:t>
            </a:r>
            <a:endParaRPr/>
          </a:p>
          <a:p>
            <a:pPr indent="-342900" lvl="0" marL="457200" rtl="0" algn="l">
              <a:spcBef>
                <a:spcPts val="0"/>
              </a:spcBef>
              <a:spcAft>
                <a:spcPts val="0"/>
              </a:spcAft>
              <a:buSzPts val="1800"/>
              <a:buChar char="●"/>
            </a:pPr>
            <a:r>
              <a:rPr lang="en"/>
              <a:t>You might want to make </a:t>
            </a:r>
            <a:r>
              <a:rPr b="1" lang="en">
                <a:solidFill>
                  <a:srgbClr val="38761D"/>
                </a:solidFill>
                <a:latin typeface="Courier New"/>
                <a:ea typeface="Courier New"/>
                <a:cs typeface="Courier New"/>
                <a:sym typeface="Courier New"/>
              </a:rPr>
              <a:t>rm</a:t>
            </a:r>
            <a:r>
              <a:rPr lang="en"/>
              <a:t> an alias for </a:t>
            </a:r>
            <a:r>
              <a:rPr b="1" lang="en">
                <a:solidFill>
                  <a:srgbClr val="38761D"/>
                </a:solidFill>
                <a:latin typeface="Courier New"/>
                <a:ea typeface="Courier New"/>
                <a:cs typeface="Courier New"/>
                <a:sym typeface="Courier New"/>
              </a:rPr>
              <a:t>rm -i</a:t>
            </a:r>
            <a:r>
              <a:rPr lang="en"/>
              <a:t> in your .cshrc.cat file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Checking Storage Limits</a:t>
            </a:r>
            <a:endParaRPr/>
          </a:p>
        </p:txBody>
      </p:sp>
      <p:sp>
        <p:nvSpPr>
          <p:cNvPr id="292" name="Google Shape;29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Users have a limited amount of space in their home space</a:t>
            </a:r>
            <a:endParaRPr/>
          </a:p>
          <a:p>
            <a:pPr indent="-317500" lvl="1" marL="914400" rtl="0" algn="l">
              <a:spcBef>
                <a:spcPts val="0"/>
              </a:spcBef>
              <a:spcAft>
                <a:spcPts val="0"/>
              </a:spcAft>
              <a:buSzPts val="1400"/>
              <a:buChar char="○"/>
            </a:pPr>
            <a:r>
              <a:rPr lang="en"/>
              <a:t>Use the command </a:t>
            </a:r>
            <a:r>
              <a:rPr b="1" lang="en">
                <a:solidFill>
                  <a:srgbClr val="38761D"/>
                </a:solidFill>
                <a:latin typeface="Courier New"/>
                <a:ea typeface="Courier New"/>
                <a:cs typeface="Courier New"/>
                <a:sym typeface="Courier New"/>
              </a:rPr>
              <a:t>quota</a:t>
            </a:r>
            <a:r>
              <a:rPr lang="en"/>
              <a:t> to display how much space is used and how much is left</a:t>
            </a:r>
            <a:endParaRPr/>
          </a:p>
          <a:p>
            <a:pPr indent="-317500" lvl="1" marL="914400" rtl="0" algn="l">
              <a:spcBef>
                <a:spcPts val="0"/>
              </a:spcBef>
              <a:spcAft>
                <a:spcPts val="0"/>
              </a:spcAft>
              <a:buSzPts val="1400"/>
              <a:buChar char="○"/>
            </a:pPr>
            <a:r>
              <a:rPr lang="en"/>
              <a:t>Use the -s option to print the quota in human-readable units</a:t>
            </a:r>
            <a:endParaRPr/>
          </a:p>
          <a:p>
            <a:pPr indent="-342900" lvl="0" marL="457200" rtl="0" algn="l">
              <a:spcBef>
                <a:spcPts val="0"/>
              </a:spcBef>
              <a:spcAft>
                <a:spcPts val="0"/>
              </a:spcAft>
              <a:buSzPts val="1800"/>
              <a:buChar char="●"/>
            </a:pPr>
            <a:r>
              <a:rPr lang="en"/>
              <a:t>Other useful commands:</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d</a:t>
            </a:r>
            <a:r>
              <a:rPr b="1" lang="en">
                <a:solidFill>
                  <a:srgbClr val="38761D"/>
                </a:solidFill>
                <a:latin typeface="Courier New"/>
                <a:ea typeface="Courier New"/>
                <a:cs typeface="Courier New"/>
                <a:sym typeface="Courier New"/>
              </a:rPr>
              <a:t>u</a:t>
            </a:r>
            <a:r>
              <a:rPr lang="en"/>
              <a:t> = Disk usage, estimates the amount of space each file/folder takes up</a:t>
            </a:r>
            <a:endParaRPr/>
          </a:p>
          <a:p>
            <a:pPr indent="-317500" lvl="2" marL="1371600" rtl="0" algn="l">
              <a:spcBef>
                <a:spcPts val="0"/>
              </a:spcBef>
              <a:spcAft>
                <a:spcPts val="0"/>
              </a:spcAft>
              <a:buSzPts val="1400"/>
              <a:buChar char="■"/>
            </a:pPr>
            <a:r>
              <a:rPr b="1" lang="en">
                <a:solidFill>
                  <a:srgbClr val="38761D"/>
                </a:solidFill>
                <a:latin typeface="Courier New"/>
                <a:ea typeface="Courier New"/>
                <a:cs typeface="Courier New"/>
                <a:sym typeface="Courier New"/>
              </a:rPr>
              <a:t>d</a:t>
            </a:r>
            <a:r>
              <a:rPr b="1" lang="en">
                <a:solidFill>
                  <a:srgbClr val="38761D"/>
                </a:solidFill>
                <a:latin typeface="Courier New"/>
                <a:ea typeface="Courier New"/>
                <a:cs typeface="Courier New"/>
                <a:sym typeface="Courier New"/>
              </a:rPr>
              <a:t>u -h</a:t>
            </a:r>
            <a:r>
              <a:rPr lang="en"/>
              <a:t> = Human-readable units</a:t>
            </a:r>
            <a:endParaRPr/>
          </a:p>
          <a:p>
            <a:pPr indent="-317500" lvl="2" marL="1371600" rtl="0" algn="l">
              <a:spcBef>
                <a:spcPts val="0"/>
              </a:spcBef>
              <a:spcAft>
                <a:spcPts val="0"/>
              </a:spcAft>
              <a:buSzPts val="1400"/>
              <a:buChar char="■"/>
            </a:pPr>
            <a:r>
              <a:rPr b="1" lang="en">
                <a:solidFill>
                  <a:srgbClr val="38761D"/>
                </a:solidFill>
                <a:latin typeface="Courier New"/>
                <a:ea typeface="Courier New"/>
                <a:cs typeface="Courier New"/>
                <a:sym typeface="Courier New"/>
              </a:rPr>
              <a:t>d</a:t>
            </a:r>
            <a:r>
              <a:rPr b="1" lang="en">
                <a:solidFill>
                  <a:srgbClr val="38761D"/>
                </a:solidFill>
                <a:latin typeface="Courier New"/>
                <a:ea typeface="Courier New"/>
                <a:cs typeface="Courier New"/>
                <a:sym typeface="Courier New"/>
              </a:rPr>
              <a:t>u -d </a:t>
            </a:r>
            <a:r>
              <a:rPr b="1" lang="en" u="sng">
                <a:solidFill>
                  <a:srgbClr val="38761D"/>
                </a:solidFill>
                <a:latin typeface="Courier New"/>
                <a:ea typeface="Courier New"/>
                <a:cs typeface="Courier New"/>
                <a:sym typeface="Courier New"/>
              </a:rPr>
              <a:t>x</a:t>
            </a:r>
            <a:r>
              <a:rPr lang="en"/>
              <a:t> = Max depth (= x)</a:t>
            </a:r>
            <a:endParaRPr/>
          </a:p>
          <a:p>
            <a:pPr indent="-317500" lvl="2" marL="1371600" rtl="0" algn="l">
              <a:spcBef>
                <a:spcPts val="0"/>
              </a:spcBef>
              <a:spcAft>
                <a:spcPts val="0"/>
              </a:spcAft>
              <a:buSzPts val="1400"/>
              <a:buChar char="■"/>
            </a:pPr>
            <a:r>
              <a:rPr lang="en"/>
              <a:t>The output here is very long! You can write the output to a text file using </a:t>
            </a:r>
            <a:r>
              <a:rPr b="1" lang="en">
                <a:solidFill>
                  <a:srgbClr val="38761D"/>
                </a:solidFill>
                <a:latin typeface="Courier New"/>
                <a:ea typeface="Courier New"/>
                <a:cs typeface="Courier New"/>
                <a:sym typeface="Courier New"/>
              </a:rPr>
              <a:t>du &gt; </a:t>
            </a:r>
            <a:r>
              <a:rPr b="1" lang="en" u="sng">
                <a:solidFill>
                  <a:srgbClr val="38761D"/>
                </a:solidFill>
                <a:latin typeface="Courier New"/>
                <a:ea typeface="Courier New"/>
                <a:cs typeface="Courier New"/>
                <a:sym typeface="Courier New"/>
              </a:rPr>
              <a:t>file</a:t>
            </a:r>
            <a:endParaRPr b="1" u="sng">
              <a:solidFill>
                <a:srgbClr val="38761D"/>
              </a:solidFill>
              <a:latin typeface="Courier New"/>
              <a:ea typeface="Courier New"/>
              <a:cs typeface="Courier New"/>
              <a:sym typeface="Courier New"/>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d</a:t>
            </a:r>
            <a:r>
              <a:rPr b="1" lang="en">
                <a:solidFill>
                  <a:srgbClr val="38761D"/>
                </a:solidFill>
                <a:latin typeface="Courier New"/>
                <a:ea typeface="Courier New"/>
                <a:cs typeface="Courier New"/>
                <a:sym typeface="Courier New"/>
              </a:rPr>
              <a:t>f</a:t>
            </a:r>
            <a:r>
              <a:rPr lang="en"/>
              <a:t> = Disk free, displays the amount of available space on the file system</a:t>
            </a:r>
            <a:endParaRPr/>
          </a:p>
          <a:p>
            <a:pPr indent="-317500" lvl="2" marL="1371600" rtl="0" algn="l">
              <a:spcBef>
                <a:spcPts val="0"/>
              </a:spcBef>
              <a:spcAft>
                <a:spcPts val="0"/>
              </a:spcAft>
              <a:buSzPts val="1400"/>
              <a:buChar char="■"/>
            </a:pPr>
            <a:r>
              <a:rPr b="1" lang="en">
                <a:solidFill>
                  <a:srgbClr val="38761D"/>
                </a:solidFill>
                <a:latin typeface="Courier New"/>
                <a:ea typeface="Courier New"/>
                <a:cs typeface="Courier New"/>
                <a:sym typeface="Courier New"/>
              </a:rPr>
              <a:t>d</a:t>
            </a:r>
            <a:r>
              <a:rPr b="1" lang="en">
                <a:solidFill>
                  <a:srgbClr val="38761D"/>
                </a:solidFill>
                <a:latin typeface="Courier New"/>
                <a:ea typeface="Courier New"/>
                <a:cs typeface="Courier New"/>
                <a:sym typeface="Courier New"/>
              </a:rPr>
              <a:t>f -h</a:t>
            </a:r>
            <a:r>
              <a:rPr lang="en"/>
              <a:t> = Human-readable units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Exploring Other Text Editors: vim</a:t>
            </a:r>
            <a:endParaRPr/>
          </a:p>
        </p:txBody>
      </p:sp>
      <p:sp>
        <p:nvSpPr>
          <p:cNvPr id="298" name="Google Shape;298;p35"/>
          <p:cNvSpPr txBox="1"/>
          <p:nvPr>
            <p:ph idx="1" type="body"/>
          </p:nvPr>
        </p:nvSpPr>
        <p:spPr>
          <a:xfrm>
            <a:off x="311700" y="1076275"/>
            <a:ext cx="8520600" cy="363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Vim is less intuitive than nano, but it provides a lot more functionality than nano</a:t>
            </a:r>
            <a:endParaRPr/>
          </a:p>
          <a:p>
            <a:pPr indent="-342900" lvl="0" marL="457200" rtl="0" algn="l">
              <a:spcBef>
                <a:spcPts val="0"/>
              </a:spcBef>
              <a:spcAft>
                <a:spcPts val="0"/>
              </a:spcAft>
              <a:buSzPts val="1800"/>
              <a:buChar char="●"/>
            </a:pPr>
            <a:r>
              <a:rPr lang="en"/>
              <a:t>Vim has two main modes:</a:t>
            </a:r>
            <a:endParaRPr/>
          </a:p>
          <a:p>
            <a:pPr indent="-317500" lvl="1" marL="914400" rtl="0" algn="l">
              <a:spcBef>
                <a:spcPts val="0"/>
              </a:spcBef>
              <a:spcAft>
                <a:spcPts val="0"/>
              </a:spcAft>
              <a:buSzPts val="1400"/>
              <a:buChar char="○"/>
            </a:pPr>
            <a:r>
              <a:rPr lang="en" sz="1400"/>
              <a:t>Command: Similar to a CLI. Includes commands to move around a document, copy text, delete text, save your work, etc.</a:t>
            </a:r>
            <a:endParaRPr sz="1400"/>
          </a:p>
          <a:p>
            <a:pPr indent="-317500" lvl="2" marL="1371600" rtl="0" algn="l">
              <a:spcBef>
                <a:spcPts val="0"/>
              </a:spcBef>
              <a:spcAft>
                <a:spcPts val="0"/>
              </a:spcAft>
              <a:buSzPts val="1400"/>
              <a:buChar char="■"/>
            </a:pPr>
            <a:r>
              <a:rPr lang="en"/>
              <a:t>Vim defaults to command mode when you open a document</a:t>
            </a:r>
            <a:endParaRPr/>
          </a:p>
          <a:p>
            <a:pPr indent="-317500" lvl="1" marL="914400" rtl="0" algn="l">
              <a:spcBef>
                <a:spcPts val="0"/>
              </a:spcBef>
              <a:spcAft>
                <a:spcPts val="0"/>
              </a:spcAft>
              <a:buSzPts val="1400"/>
              <a:buChar char="○"/>
            </a:pPr>
            <a:r>
              <a:rPr lang="en" sz="1400"/>
              <a:t>Insert (edit): Allows the user to type text </a:t>
            </a:r>
            <a:endParaRPr/>
          </a:p>
          <a:p>
            <a:pPr indent="-342900" lvl="0" marL="457200" rtl="0" algn="l">
              <a:spcBef>
                <a:spcPts val="0"/>
              </a:spcBef>
              <a:spcAft>
                <a:spcPts val="0"/>
              </a:spcAft>
              <a:buSzPts val="1800"/>
              <a:buChar char="●"/>
            </a:pPr>
            <a:r>
              <a:rPr lang="en"/>
              <a:t>Useful commands:</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i</a:t>
            </a:r>
            <a:r>
              <a:rPr lang="en"/>
              <a:t> = Switch to insert mode</a:t>
            </a:r>
            <a:endParaRPr/>
          </a:p>
          <a:p>
            <a:pPr indent="-317500" lvl="1" marL="914400" rtl="0" algn="l">
              <a:spcBef>
                <a:spcPts val="0"/>
              </a:spcBef>
              <a:spcAft>
                <a:spcPts val="0"/>
              </a:spcAft>
              <a:buSzPts val="1400"/>
              <a:buChar char="○"/>
            </a:pPr>
            <a:r>
              <a:rPr lang="en"/>
              <a:t>Esc key = Switch back to command mode</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:w</a:t>
            </a:r>
            <a:r>
              <a:rPr lang="en"/>
              <a:t> = Save work (in command mode)</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:q</a:t>
            </a:r>
            <a:r>
              <a:rPr lang="en"/>
              <a:t> = Quit vim (in command mode)</a:t>
            </a:r>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:q!</a:t>
            </a:r>
            <a:r>
              <a:rPr lang="en"/>
              <a:t> = Quit vim without saving (in command mode)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Session 1: Key Take-Home Points</a:t>
            </a:r>
            <a:endParaRPr/>
          </a:p>
        </p:txBody>
      </p:sp>
      <p:sp>
        <p:nvSpPr>
          <p:cNvPr id="304" name="Google Shape;30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Linux is an operating system typically used on high-performance computers</a:t>
            </a:r>
            <a:endParaRPr/>
          </a:p>
          <a:p>
            <a:pPr indent="-317500" lvl="1" marL="914400" rtl="0" algn="l">
              <a:spcBef>
                <a:spcPts val="0"/>
              </a:spcBef>
              <a:spcAft>
                <a:spcPts val="0"/>
              </a:spcAft>
              <a:buSzPts val="1400"/>
              <a:buChar char="○"/>
            </a:pPr>
            <a:r>
              <a:rPr lang="en"/>
              <a:t>The PSU METEO Network, as well as NCAR Cheyenne and PSU Roar, use Linux</a:t>
            </a:r>
            <a:endParaRPr/>
          </a:p>
          <a:p>
            <a:pPr indent="-342900" lvl="0" marL="457200" rtl="0" algn="l">
              <a:spcBef>
                <a:spcPts val="0"/>
              </a:spcBef>
              <a:spcAft>
                <a:spcPts val="0"/>
              </a:spcAft>
              <a:buSzPts val="1800"/>
              <a:buChar char="●"/>
            </a:pPr>
            <a:r>
              <a:rPr lang="en"/>
              <a:t>The command line interface (CLI) provides a more precise and efficient way to work on a computer compared to graphical user interfaces (GUIs)</a:t>
            </a:r>
            <a:endParaRPr/>
          </a:p>
          <a:p>
            <a:pPr indent="-317500" lvl="1" marL="914400" rtl="0" algn="l">
              <a:spcBef>
                <a:spcPts val="0"/>
              </a:spcBef>
              <a:spcAft>
                <a:spcPts val="0"/>
              </a:spcAft>
              <a:buSzPts val="1400"/>
              <a:buChar char="○"/>
            </a:pPr>
            <a:r>
              <a:rPr lang="en"/>
              <a:t> The tradeoff is that the learning curve for the CLI is steeper</a:t>
            </a:r>
            <a:endParaRPr/>
          </a:p>
          <a:p>
            <a:pPr indent="-317500" lvl="1" marL="914400" rtl="0" algn="l">
              <a:spcBef>
                <a:spcPts val="0"/>
              </a:spcBef>
              <a:spcAft>
                <a:spcPts val="0"/>
              </a:spcAft>
              <a:buSzPts val="1400"/>
              <a:buChar char="○"/>
            </a:pPr>
            <a:r>
              <a:rPr lang="en"/>
              <a:t>Mastering Linux takes time! Try doing something in Linux every work day to get more comfortable</a:t>
            </a:r>
            <a:endParaRPr/>
          </a:p>
          <a:p>
            <a:pPr indent="-342900" lvl="0" marL="457200" rtl="0" algn="l">
              <a:spcBef>
                <a:spcPts val="0"/>
              </a:spcBef>
              <a:spcAft>
                <a:spcPts val="0"/>
              </a:spcAft>
              <a:buSzPts val="1800"/>
              <a:buChar char="●"/>
            </a:pPr>
            <a:r>
              <a:rPr lang="en"/>
              <a:t>There are many different Linux CLI flavors. The METEO Network uses tcsh</a:t>
            </a:r>
            <a:endParaRPr/>
          </a:p>
          <a:p>
            <a:pPr indent="-342900" lvl="0" marL="457200" rtl="0" algn="l">
              <a:spcBef>
                <a:spcPts val="0"/>
              </a:spcBef>
              <a:spcAft>
                <a:spcPts val="0"/>
              </a:spcAft>
              <a:buSzPts val="1800"/>
              <a:buChar char="●"/>
            </a:pPr>
            <a:r>
              <a:rPr lang="en"/>
              <a:t>Using the CLI, we can do several things, including</a:t>
            </a:r>
            <a:endParaRPr/>
          </a:p>
          <a:p>
            <a:pPr indent="-317500" lvl="1" marL="914400" rtl="0" algn="l">
              <a:spcBef>
                <a:spcPts val="0"/>
              </a:spcBef>
              <a:spcAft>
                <a:spcPts val="0"/>
              </a:spcAft>
              <a:buSzPts val="1400"/>
              <a:buChar char="○"/>
            </a:pPr>
            <a:r>
              <a:rPr lang="en"/>
              <a:t>Creating, moving, copying, and deleting files and directories</a:t>
            </a:r>
            <a:endParaRPr/>
          </a:p>
          <a:p>
            <a:pPr indent="-317500" lvl="1" marL="914400" rtl="0" algn="l">
              <a:spcBef>
                <a:spcPts val="0"/>
              </a:spcBef>
              <a:spcAft>
                <a:spcPts val="0"/>
              </a:spcAft>
              <a:buSzPts val="1400"/>
              <a:buChar char="○"/>
            </a:pPr>
            <a:r>
              <a:rPr lang="en"/>
              <a:t>Adjusting file permissions</a:t>
            </a:r>
            <a:endParaRPr/>
          </a:p>
          <a:p>
            <a:pPr indent="-317500" lvl="1" marL="914400" rtl="0" algn="l">
              <a:spcBef>
                <a:spcPts val="0"/>
              </a:spcBef>
              <a:spcAft>
                <a:spcPts val="0"/>
              </a:spcAft>
              <a:buSzPts val="1400"/>
              <a:buChar char="○"/>
            </a:pPr>
            <a:r>
              <a:rPr lang="en"/>
              <a:t>Configuring our computing environment (e.g., load specific modules, create aliases, etc)</a:t>
            </a:r>
            <a:endParaRPr/>
          </a:p>
          <a:p>
            <a:pPr indent="-342900" lvl="0" marL="457200" rtl="0" algn="l">
              <a:spcBef>
                <a:spcPts val="0"/>
              </a:spcBef>
              <a:spcAft>
                <a:spcPts val="0"/>
              </a:spcAft>
              <a:buClr>
                <a:srgbClr val="980000"/>
              </a:buClr>
              <a:buSzPts val="1800"/>
              <a:buChar char="●"/>
            </a:pPr>
            <a:r>
              <a:rPr b="1" i="1" lang="en">
                <a:solidFill>
                  <a:srgbClr val="980000"/>
                </a:solidFill>
              </a:rPr>
              <a:t>In the next session, we’ll run a program to analyze some radar data</a:t>
            </a:r>
            <a:endParaRPr b="1" i="1">
              <a:solidFill>
                <a:srgbClr val="98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Effect filter="fade" transition="in">
                                      <p:cBhvr>
                                        <p:cTn dur="1"/>
                                        <p:tgtEl>
                                          <p:spTgt spid="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Effect filter="fade" transition="in">
                                      <p:cBhvr>
                                        <p:cTn dur="1"/>
                                        <p:tgtEl>
                                          <p:spTgt spid="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Effect filter="fade" transition="in">
                                      <p:cBhvr>
                                        <p:cTn dur="1"/>
                                        <p:tgtEl>
                                          <p:spTgt spid="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Effect filter="fade" transition="in">
                                      <p:cBhvr>
                                        <p:cTn dur="1"/>
                                        <p:tgtEl>
                                          <p:spTgt spid="3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4" st="4"/>
                                            </p:txEl>
                                          </p:spTgt>
                                        </p:tgtEl>
                                        <p:attrNameLst>
                                          <p:attrName>style.visibility</p:attrName>
                                        </p:attrNameLst>
                                      </p:cBhvr>
                                      <p:to>
                                        <p:strVal val="visible"/>
                                      </p:to>
                                    </p:set>
                                    <p:animEffect filter="fade" transition="in">
                                      <p:cBhvr>
                                        <p:cTn dur="1"/>
                                        <p:tgtEl>
                                          <p:spTgt spid="3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5" st="5"/>
                                            </p:txEl>
                                          </p:spTgt>
                                        </p:tgtEl>
                                        <p:attrNameLst>
                                          <p:attrName>style.visibility</p:attrName>
                                        </p:attrNameLst>
                                      </p:cBhvr>
                                      <p:to>
                                        <p:strVal val="visible"/>
                                      </p:to>
                                    </p:set>
                                    <p:animEffect filter="fade" transition="in">
                                      <p:cBhvr>
                                        <p:cTn dur="1"/>
                                        <p:tgtEl>
                                          <p:spTgt spid="3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6" st="6"/>
                                            </p:txEl>
                                          </p:spTgt>
                                        </p:tgtEl>
                                        <p:attrNameLst>
                                          <p:attrName>style.visibility</p:attrName>
                                        </p:attrNameLst>
                                      </p:cBhvr>
                                      <p:to>
                                        <p:strVal val="visible"/>
                                      </p:to>
                                    </p:set>
                                    <p:animEffect filter="fade" transition="in">
                                      <p:cBhvr>
                                        <p:cTn dur="1"/>
                                        <p:tgtEl>
                                          <p:spTgt spid="30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7" st="7"/>
                                            </p:txEl>
                                          </p:spTgt>
                                        </p:tgtEl>
                                        <p:attrNameLst>
                                          <p:attrName>style.visibility</p:attrName>
                                        </p:attrNameLst>
                                      </p:cBhvr>
                                      <p:to>
                                        <p:strVal val="visible"/>
                                      </p:to>
                                    </p:set>
                                    <p:animEffect filter="fade" transition="in">
                                      <p:cBhvr>
                                        <p:cTn dur="1"/>
                                        <p:tgtEl>
                                          <p:spTgt spid="30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8" st="8"/>
                                            </p:txEl>
                                          </p:spTgt>
                                        </p:tgtEl>
                                        <p:attrNameLst>
                                          <p:attrName>style.visibility</p:attrName>
                                        </p:attrNameLst>
                                      </p:cBhvr>
                                      <p:to>
                                        <p:strVal val="visible"/>
                                      </p:to>
                                    </p:set>
                                    <p:animEffect filter="fade" transition="in">
                                      <p:cBhvr>
                                        <p:cTn dur="1"/>
                                        <p:tgtEl>
                                          <p:spTgt spid="30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9" st="9"/>
                                            </p:txEl>
                                          </p:spTgt>
                                        </p:tgtEl>
                                        <p:attrNameLst>
                                          <p:attrName>style.visibility</p:attrName>
                                        </p:attrNameLst>
                                      </p:cBhvr>
                                      <p:to>
                                        <p:strVal val="visible"/>
                                      </p:to>
                                    </p:set>
                                    <p:animEffect filter="fade" transition="in">
                                      <p:cBhvr>
                                        <p:cTn dur="1"/>
                                        <p:tgtEl>
                                          <p:spTgt spid="30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xEl>
                                              <p:pRg end="10" st="10"/>
                                            </p:txEl>
                                          </p:spTgt>
                                        </p:tgtEl>
                                        <p:attrNameLst>
                                          <p:attrName>style.visibility</p:attrName>
                                        </p:attrNameLst>
                                      </p:cBhvr>
                                      <p:to>
                                        <p:strVal val="visible"/>
                                      </p:to>
                                    </p:set>
                                    <p:animEffect filter="fade" transition="in">
                                      <p:cBhvr>
                                        <p:cTn dur="1"/>
                                        <p:tgtEl>
                                          <p:spTgt spid="304">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type="title"/>
          </p:nvPr>
        </p:nvSpPr>
        <p:spPr>
          <a:xfrm>
            <a:off x="311700" y="3220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Session 2: Interactive Session</a:t>
            </a:r>
            <a:endParaRPr/>
          </a:p>
        </p:txBody>
      </p:sp>
      <p:sp>
        <p:nvSpPr>
          <p:cNvPr id="310" name="Google Shape;310;p37"/>
          <p:cNvSpPr txBox="1"/>
          <p:nvPr/>
        </p:nvSpPr>
        <p:spPr>
          <a:xfrm>
            <a:off x="2886525" y="4693425"/>
            <a:ext cx="4191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3"/>
              </a:rPr>
              <a:t>https://www.woodtv.com/weather/weather-news/with-few-thunderstorms-so-far-this-year-little-chance-severe-weather/</a:t>
            </a:r>
            <a:r>
              <a:rPr lang="en" sz="600"/>
              <a:t> </a:t>
            </a:r>
            <a:r>
              <a:rPr lang="en" sz="600"/>
              <a:t> </a:t>
            </a:r>
            <a:endParaRPr sz="600"/>
          </a:p>
        </p:txBody>
      </p:sp>
      <p:pic>
        <p:nvPicPr>
          <p:cNvPr id="311" name="Google Shape;311;p37"/>
          <p:cNvPicPr preferRelativeResize="0"/>
          <p:nvPr/>
        </p:nvPicPr>
        <p:blipFill>
          <a:blip r:embed="rId4">
            <a:alphaModFix/>
          </a:blip>
          <a:stretch>
            <a:fillRect/>
          </a:stretch>
        </p:blipFill>
        <p:spPr>
          <a:xfrm>
            <a:off x="2156175" y="1069700"/>
            <a:ext cx="4831626" cy="36237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Overview</a:t>
            </a:r>
            <a:endParaRPr/>
          </a:p>
        </p:txBody>
      </p:sp>
      <p:sp>
        <p:nvSpPr>
          <p:cNvPr id="317" name="Google Shape;31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Goal:</a:t>
            </a:r>
            <a:r>
              <a:rPr lang="en"/>
              <a:t> Compute 1-km circulation around each gridpoint in a wind retrieval of an observed supercell thunderstorm</a:t>
            </a:r>
            <a:endParaRPr/>
          </a:p>
          <a:p>
            <a:pPr indent="-342900" lvl="0" marL="457200" rtl="0" algn="l">
              <a:spcBef>
                <a:spcPts val="0"/>
              </a:spcBef>
              <a:spcAft>
                <a:spcPts val="0"/>
              </a:spcAft>
              <a:buSzPts val="1800"/>
              <a:buChar char="●"/>
            </a:pPr>
            <a:r>
              <a:rPr b="1" lang="en"/>
              <a:t>Materials:</a:t>
            </a:r>
            <a:r>
              <a:rPr lang="en"/>
              <a:t> linux_ws_exercise.tar.gz</a:t>
            </a:r>
            <a:endParaRPr/>
          </a:p>
          <a:p>
            <a:pPr indent="-317500" lvl="1" marL="914400" rtl="0" algn="l">
              <a:spcBef>
                <a:spcPts val="0"/>
              </a:spcBef>
              <a:spcAft>
                <a:spcPts val="0"/>
              </a:spcAft>
              <a:buSzPts val="1400"/>
              <a:buChar char="○"/>
            </a:pPr>
            <a:r>
              <a:rPr lang="en"/>
              <a:t>This is a zipped tarball that contains the wind retrieval and a fortran program to compute circulation</a:t>
            </a:r>
            <a:endParaRPr/>
          </a:p>
          <a:p>
            <a:pPr indent="-342900" lvl="0" marL="457200" rtl="0" algn="l">
              <a:spcBef>
                <a:spcPts val="0"/>
              </a:spcBef>
              <a:spcAft>
                <a:spcPts val="0"/>
              </a:spcAft>
              <a:buSzPts val="1800"/>
              <a:buChar char="●"/>
            </a:pPr>
            <a:r>
              <a:rPr b="1" lang="en"/>
              <a:t>Steps:</a:t>
            </a:r>
            <a:endParaRPr b="1"/>
          </a:p>
          <a:p>
            <a:pPr indent="-317500" lvl="1" marL="914400" rtl="0" algn="l">
              <a:spcBef>
                <a:spcPts val="0"/>
              </a:spcBef>
              <a:spcAft>
                <a:spcPts val="0"/>
              </a:spcAft>
              <a:buSzPts val="1400"/>
              <a:buChar char="○"/>
            </a:pPr>
            <a:r>
              <a:rPr lang="en"/>
              <a:t>Copy zipped tarball to METEO Linux Network and extract contents</a:t>
            </a:r>
            <a:endParaRPr/>
          </a:p>
          <a:p>
            <a:pPr indent="-317500" lvl="1" marL="914400" rtl="0" algn="l">
              <a:spcBef>
                <a:spcPts val="0"/>
              </a:spcBef>
              <a:spcAft>
                <a:spcPts val="0"/>
              </a:spcAft>
              <a:buSzPts val="1400"/>
              <a:buChar char="○"/>
            </a:pPr>
            <a:r>
              <a:rPr lang="en"/>
              <a:t>Load appropriate modules and create soft link for netcdf libraries</a:t>
            </a:r>
            <a:endParaRPr/>
          </a:p>
          <a:p>
            <a:pPr indent="-317500" lvl="1" marL="914400" rtl="0" algn="l">
              <a:spcBef>
                <a:spcPts val="0"/>
              </a:spcBef>
              <a:spcAft>
                <a:spcPts val="0"/>
              </a:spcAft>
              <a:buSzPts val="1400"/>
              <a:buChar char="○"/>
            </a:pPr>
            <a:r>
              <a:rPr lang="en"/>
              <a:t>Compile fortran program</a:t>
            </a:r>
            <a:endParaRPr/>
          </a:p>
          <a:p>
            <a:pPr indent="-317500" lvl="1" marL="914400" rtl="0" algn="l">
              <a:spcBef>
                <a:spcPts val="0"/>
              </a:spcBef>
              <a:spcAft>
                <a:spcPts val="0"/>
              </a:spcAft>
              <a:buSzPts val="1400"/>
              <a:buChar char="○"/>
            </a:pPr>
            <a:r>
              <a:rPr lang="en"/>
              <a:t>Configure input file and run fortran program</a:t>
            </a:r>
            <a:endParaRPr/>
          </a:p>
          <a:p>
            <a:pPr indent="-317500" lvl="1" marL="914400" rtl="0" algn="l">
              <a:spcBef>
                <a:spcPts val="0"/>
              </a:spcBef>
              <a:spcAft>
                <a:spcPts val="0"/>
              </a:spcAft>
              <a:buSzPts val="1400"/>
              <a:buChar char="○"/>
            </a:pPr>
            <a:r>
              <a:rPr lang="en"/>
              <a:t>Peruse results using ncview</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Compiled vs. Interpreted Programming Languages</a:t>
            </a:r>
            <a:endParaRPr/>
          </a:p>
        </p:txBody>
      </p:sp>
      <p:graphicFrame>
        <p:nvGraphicFramePr>
          <p:cNvPr id="323" name="Google Shape;323;p39"/>
          <p:cNvGraphicFramePr/>
          <p:nvPr/>
        </p:nvGraphicFramePr>
        <p:xfrm>
          <a:off x="311700" y="1106535"/>
          <a:ext cx="3000000" cy="3000000"/>
        </p:xfrm>
        <a:graphic>
          <a:graphicData uri="http://schemas.openxmlformats.org/drawingml/2006/table">
            <a:tbl>
              <a:tblPr>
                <a:noFill/>
                <a:tableStyleId>{8CFD1AF2-B341-4BB1-91FB-C19DB9D492B7}</a:tableStyleId>
              </a:tblPr>
              <a:tblGrid>
                <a:gridCol w="4260300"/>
                <a:gridCol w="4260300"/>
              </a:tblGrid>
              <a:tr h="1394050">
                <a:tc>
                  <a:txBody>
                    <a:bodyPr/>
                    <a:lstStyle/>
                    <a:p>
                      <a:pPr indent="0" lvl="0" marL="0" rtl="0" algn="ctr">
                        <a:spcBef>
                          <a:spcPts val="0"/>
                        </a:spcBef>
                        <a:spcAft>
                          <a:spcPts val="0"/>
                        </a:spcAft>
                        <a:buNone/>
                      </a:pPr>
                      <a:r>
                        <a:rPr b="1" lang="en"/>
                        <a:t>Compiled</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t>Interpreted</a:t>
                      </a:r>
                      <a:endParaRPr b="1"/>
                    </a:p>
                    <a:p>
                      <a:pPr indent="0" lvl="0" marL="0" rtl="0" algn="ctr">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4700">
                <a:tc>
                  <a:txBody>
                    <a:bodyPr/>
                    <a:lstStyle/>
                    <a:p>
                      <a:pPr indent="-317500" lvl="0" marL="457200" rtl="0" algn="l">
                        <a:spcBef>
                          <a:spcPts val="0"/>
                        </a:spcBef>
                        <a:spcAft>
                          <a:spcPts val="0"/>
                        </a:spcAft>
                        <a:buSzPts val="1400"/>
                        <a:buChar char="●"/>
                      </a:pPr>
                      <a:r>
                        <a:rPr lang="en"/>
                        <a:t>Source code is </a:t>
                      </a:r>
                      <a:r>
                        <a:rPr i="1" lang="en"/>
                        <a:t>compiled</a:t>
                      </a:r>
                      <a:r>
                        <a:rPr lang="en"/>
                        <a:t> into machine code (i.e., a binary), and the machine code is what is actually run</a:t>
                      </a:r>
                      <a:endParaRPr/>
                    </a:p>
                    <a:p>
                      <a:pPr indent="-317500" lvl="0" marL="457200" rtl="0" algn="l">
                        <a:spcBef>
                          <a:spcPts val="0"/>
                        </a:spcBef>
                        <a:spcAft>
                          <a:spcPts val="0"/>
                        </a:spcAft>
                        <a:buSzPts val="1400"/>
                        <a:buChar char="●"/>
                      </a:pPr>
                      <a:r>
                        <a:rPr lang="en"/>
                        <a:t>Code must be recompiled each time it’s altered</a:t>
                      </a:r>
                      <a:endParaRPr/>
                    </a:p>
                    <a:p>
                      <a:pPr indent="-317500" lvl="0" marL="457200" rtl="0" algn="l">
                        <a:spcBef>
                          <a:spcPts val="0"/>
                        </a:spcBef>
                        <a:spcAft>
                          <a:spcPts val="0"/>
                        </a:spcAft>
                        <a:buSzPts val="1400"/>
                        <a:buChar char="●"/>
                      </a:pPr>
                      <a:r>
                        <a:rPr lang="en"/>
                        <a:t>Machine code is platform dependent</a:t>
                      </a:r>
                      <a:r>
                        <a:rPr lang="en"/>
                        <a:t> </a:t>
                      </a:r>
                      <a:r>
                        <a:rPr lang="en"/>
                        <a:t>(i.e., it only works on the computer it’s compiled on) </a:t>
                      </a:r>
                      <a:endParaRPr/>
                    </a:p>
                    <a:p>
                      <a:pPr indent="-317500" lvl="0" marL="457200" rtl="0" algn="l">
                        <a:spcBef>
                          <a:spcPts val="0"/>
                        </a:spcBef>
                        <a:spcAft>
                          <a:spcPts val="0"/>
                        </a:spcAft>
                        <a:buSzPts val="1400"/>
                        <a:buChar char="●"/>
                      </a:pPr>
                      <a:r>
                        <a:rPr b="1" lang="en"/>
                        <a:t>Pros</a:t>
                      </a:r>
                      <a:r>
                        <a:rPr lang="en"/>
                        <a:t>: Tends to be faster than interpreted code</a:t>
                      </a:r>
                      <a:endParaRPr/>
                    </a:p>
                    <a:p>
                      <a:pPr indent="-317500" lvl="0" marL="457200" rtl="0" algn="l">
                        <a:spcBef>
                          <a:spcPts val="0"/>
                        </a:spcBef>
                        <a:spcAft>
                          <a:spcPts val="0"/>
                        </a:spcAft>
                        <a:buSzPts val="1400"/>
                        <a:buChar char="●"/>
                      </a:pPr>
                      <a:r>
                        <a:rPr b="1" lang="en"/>
                        <a:t>Examples</a:t>
                      </a:r>
                      <a:r>
                        <a:rPr lang="en"/>
                        <a:t>: C, C++, </a:t>
                      </a:r>
                      <a:r>
                        <a:rPr b="1" lang="en">
                          <a:solidFill>
                            <a:srgbClr val="FF0000"/>
                          </a:solidFill>
                        </a:rPr>
                        <a:t>Fortran</a:t>
                      </a:r>
                      <a:r>
                        <a:rPr lang="en"/>
                        <a:t>, Go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Source code is run by an </a:t>
                      </a:r>
                      <a:r>
                        <a:rPr i="1" lang="en"/>
                        <a:t>interpreter</a:t>
                      </a:r>
                      <a:r>
                        <a:rPr lang="en"/>
                        <a:t>, which runs the program line-by-line</a:t>
                      </a:r>
                      <a:endParaRPr/>
                    </a:p>
                    <a:p>
                      <a:pPr indent="-317500" lvl="0" marL="457200" rtl="0" algn="l">
                        <a:spcBef>
                          <a:spcPts val="0"/>
                        </a:spcBef>
                        <a:spcAft>
                          <a:spcPts val="0"/>
                        </a:spcAft>
                        <a:buSzPts val="1400"/>
                        <a:buChar char="●"/>
                      </a:pPr>
                      <a:r>
                        <a:rPr lang="en"/>
                        <a:t>Code can be run on any computer that has an interpreter installed</a:t>
                      </a:r>
                      <a:endParaRPr/>
                    </a:p>
                    <a:p>
                      <a:pPr indent="-317500" lvl="0" marL="457200" rtl="0" algn="l">
                        <a:spcBef>
                          <a:spcPts val="0"/>
                        </a:spcBef>
                        <a:spcAft>
                          <a:spcPts val="0"/>
                        </a:spcAft>
                        <a:buSzPts val="1400"/>
                        <a:buChar char="●"/>
                      </a:pPr>
                      <a:r>
                        <a:rPr b="1" lang="en"/>
                        <a:t>Pros</a:t>
                      </a:r>
                      <a:r>
                        <a:rPr lang="en"/>
                        <a:t>: Generally easier to debug, more flexibility when changing computers, code is usually more readable</a:t>
                      </a:r>
                      <a:endParaRPr/>
                    </a:p>
                    <a:p>
                      <a:pPr indent="-317500" lvl="0" marL="457200" rtl="0" algn="l">
                        <a:spcBef>
                          <a:spcPts val="0"/>
                        </a:spcBef>
                        <a:spcAft>
                          <a:spcPts val="0"/>
                        </a:spcAft>
                        <a:buSzPts val="1400"/>
                        <a:buChar char="●"/>
                      </a:pPr>
                      <a:r>
                        <a:rPr b="1" lang="en"/>
                        <a:t>Examples</a:t>
                      </a:r>
                      <a:r>
                        <a:rPr lang="en"/>
                        <a:t>: Python, Matlab, Java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24" name="Google Shape;324;p39"/>
          <p:cNvPicPr preferRelativeResize="0"/>
          <p:nvPr/>
        </p:nvPicPr>
        <p:blipFill rotWithShape="1">
          <a:blip r:embed="rId3">
            <a:alphaModFix/>
          </a:blip>
          <a:srcRect b="18789" l="18622" r="17621" t="17149"/>
          <a:stretch/>
        </p:blipFill>
        <p:spPr>
          <a:xfrm>
            <a:off x="4718650" y="1433150"/>
            <a:ext cx="972498" cy="977152"/>
          </a:xfrm>
          <a:prstGeom prst="rect">
            <a:avLst/>
          </a:prstGeom>
          <a:noFill/>
          <a:ln>
            <a:noFill/>
          </a:ln>
        </p:spPr>
      </p:pic>
      <p:pic>
        <p:nvPicPr>
          <p:cNvPr id="325" name="Google Shape;325;p39"/>
          <p:cNvPicPr preferRelativeResize="0"/>
          <p:nvPr/>
        </p:nvPicPr>
        <p:blipFill>
          <a:blip r:embed="rId4">
            <a:alphaModFix/>
          </a:blip>
          <a:stretch>
            <a:fillRect/>
          </a:stretch>
        </p:blipFill>
        <p:spPr>
          <a:xfrm>
            <a:off x="6178350" y="1470150"/>
            <a:ext cx="1088074" cy="977150"/>
          </a:xfrm>
          <a:prstGeom prst="rect">
            <a:avLst/>
          </a:prstGeom>
          <a:noFill/>
          <a:ln>
            <a:noFill/>
          </a:ln>
        </p:spPr>
      </p:pic>
      <p:pic>
        <p:nvPicPr>
          <p:cNvPr id="326" name="Google Shape;326;p39"/>
          <p:cNvPicPr preferRelativeResize="0"/>
          <p:nvPr/>
        </p:nvPicPr>
        <p:blipFill rotWithShape="1">
          <a:blip r:embed="rId5">
            <a:alphaModFix/>
          </a:blip>
          <a:srcRect b="0" l="22654" r="22637" t="0"/>
          <a:stretch/>
        </p:blipFill>
        <p:spPr>
          <a:xfrm>
            <a:off x="7696750" y="1329874"/>
            <a:ext cx="972498" cy="1111040"/>
          </a:xfrm>
          <a:prstGeom prst="rect">
            <a:avLst/>
          </a:prstGeom>
          <a:noFill/>
          <a:ln>
            <a:noFill/>
          </a:ln>
        </p:spPr>
      </p:pic>
      <p:pic>
        <p:nvPicPr>
          <p:cNvPr id="327" name="Google Shape;327;p39"/>
          <p:cNvPicPr preferRelativeResize="0"/>
          <p:nvPr/>
        </p:nvPicPr>
        <p:blipFill>
          <a:blip r:embed="rId6">
            <a:alphaModFix/>
          </a:blip>
          <a:stretch>
            <a:fillRect/>
          </a:stretch>
        </p:blipFill>
        <p:spPr>
          <a:xfrm>
            <a:off x="513921" y="1408788"/>
            <a:ext cx="928404" cy="1025876"/>
          </a:xfrm>
          <a:prstGeom prst="rect">
            <a:avLst/>
          </a:prstGeom>
          <a:noFill/>
          <a:ln>
            <a:noFill/>
          </a:ln>
        </p:spPr>
      </p:pic>
      <p:pic>
        <p:nvPicPr>
          <p:cNvPr id="328" name="Google Shape;328;p39"/>
          <p:cNvPicPr preferRelativeResize="0"/>
          <p:nvPr/>
        </p:nvPicPr>
        <p:blipFill>
          <a:blip r:embed="rId7">
            <a:alphaModFix/>
          </a:blip>
          <a:stretch>
            <a:fillRect/>
          </a:stretch>
        </p:blipFill>
        <p:spPr>
          <a:xfrm>
            <a:off x="1957200" y="1472475"/>
            <a:ext cx="972500" cy="972500"/>
          </a:xfrm>
          <a:prstGeom prst="rect">
            <a:avLst/>
          </a:prstGeom>
          <a:noFill/>
          <a:ln>
            <a:noFill/>
          </a:ln>
        </p:spPr>
      </p:pic>
      <p:pic>
        <p:nvPicPr>
          <p:cNvPr id="329" name="Google Shape;329;p39"/>
          <p:cNvPicPr preferRelativeResize="0"/>
          <p:nvPr/>
        </p:nvPicPr>
        <p:blipFill rotWithShape="1">
          <a:blip r:embed="rId8">
            <a:alphaModFix/>
          </a:blip>
          <a:srcRect b="0" l="26964" r="28079" t="0"/>
          <a:stretch/>
        </p:blipFill>
        <p:spPr>
          <a:xfrm>
            <a:off x="3392100" y="1351450"/>
            <a:ext cx="864151" cy="1067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NetCDF?</a:t>
            </a:r>
            <a:endParaRPr/>
          </a:p>
        </p:txBody>
      </p:sp>
      <p:sp>
        <p:nvSpPr>
          <p:cNvPr id="335" name="Google Shape;335;p40"/>
          <p:cNvSpPr txBox="1"/>
          <p:nvPr>
            <p:ph idx="1" type="body"/>
          </p:nvPr>
        </p:nvSpPr>
        <p:spPr>
          <a:xfrm>
            <a:off x="311700" y="1152475"/>
            <a:ext cx="8520600" cy="156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format and supporting libraries developed by Unidata (part of UCAR)</a:t>
            </a:r>
            <a:endParaRPr/>
          </a:p>
          <a:p>
            <a:pPr indent="-317500" lvl="1" marL="914400" rtl="0" algn="l">
              <a:spcBef>
                <a:spcPts val="0"/>
              </a:spcBef>
              <a:spcAft>
                <a:spcPts val="0"/>
              </a:spcAft>
              <a:buSzPts val="1400"/>
              <a:buChar char="○"/>
            </a:pPr>
            <a:r>
              <a:rPr lang="en"/>
              <a:t>NetCDF = Network Common Data Format</a:t>
            </a:r>
            <a:endParaRPr/>
          </a:p>
          <a:p>
            <a:pPr indent="-317500" lvl="1" marL="914400" rtl="0" algn="l">
              <a:spcBef>
                <a:spcPts val="0"/>
              </a:spcBef>
              <a:spcAft>
                <a:spcPts val="0"/>
              </a:spcAft>
              <a:buSzPts val="1400"/>
              <a:buChar char="○"/>
            </a:pPr>
            <a:r>
              <a:rPr lang="en"/>
              <a:t>One of the most common data formats in meteorology</a:t>
            </a:r>
            <a:endParaRPr/>
          </a:p>
          <a:p>
            <a:pPr indent="-342900" lvl="0" marL="457200" rtl="0" algn="l">
              <a:spcBef>
                <a:spcPts val="0"/>
              </a:spcBef>
              <a:spcAft>
                <a:spcPts val="0"/>
              </a:spcAft>
              <a:buSzPts val="1800"/>
              <a:buChar char="●"/>
            </a:pPr>
            <a:r>
              <a:rPr lang="en"/>
              <a:t>Designed to handle multi-dimensional datasets and metadata</a:t>
            </a:r>
            <a:endParaRPr/>
          </a:p>
          <a:p>
            <a:pPr indent="-317500" lvl="1" marL="914400" rtl="0" algn="l">
              <a:spcBef>
                <a:spcPts val="0"/>
              </a:spcBef>
              <a:spcAft>
                <a:spcPts val="0"/>
              </a:spcAft>
              <a:buSzPts val="1400"/>
              <a:buChar char="○"/>
            </a:pPr>
            <a:r>
              <a:rPr lang="en"/>
              <a:t>Metadata = Variable names, units, scaling, etc.</a:t>
            </a:r>
            <a:endParaRPr/>
          </a:p>
        </p:txBody>
      </p:sp>
      <p:pic>
        <p:nvPicPr>
          <p:cNvPr id="336" name="Google Shape;336;p40"/>
          <p:cNvPicPr preferRelativeResize="0"/>
          <p:nvPr/>
        </p:nvPicPr>
        <p:blipFill>
          <a:blip r:embed="rId3">
            <a:alphaModFix/>
          </a:blip>
          <a:stretch>
            <a:fillRect/>
          </a:stretch>
        </p:blipFill>
        <p:spPr>
          <a:xfrm>
            <a:off x="1331075" y="2857075"/>
            <a:ext cx="6481838" cy="1930626"/>
          </a:xfrm>
          <a:prstGeom prst="rect">
            <a:avLst/>
          </a:prstGeom>
          <a:noFill/>
          <a:ln>
            <a:noFill/>
          </a:ln>
        </p:spPr>
      </p:pic>
      <p:sp>
        <p:nvSpPr>
          <p:cNvPr id="337" name="Google Shape;337;p40"/>
          <p:cNvSpPr txBox="1"/>
          <p:nvPr/>
        </p:nvSpPr>
        <p:spPr>
          <a:xfrm>
            <a:off x="5470825" y="4787700"/>
            <a:ext cx="2342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4"/>
              </a:rPr>
              <a:t>https://geohackweek.github.io/nDarrays/02-xarray-architecture/</a:t>
            </a:r>
            <a:r>
              <a:rPr lang="en" sz="600"/>
              <a:t> </a:t>
            </a:r>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Zipped Tarball and Extract Contents</a:t>
            </a:r>
            <a:endParaRPr/>
          </a:p>
        </p:txBody>
      </p:sp>
      <p:sp>
        <p:nvSpPr>
          <p:cNvPr id="343" name="Google Shape;34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(Inside ~ on Linux servers) </a:t>
            </a:r>
            <a:r>
              <a:rPr b="1" lang="en" sz="1600">
                <a:solidFill>
                  <a:srgbClr val="38761D"/>
                </a:solidFill>
                <a:latin typeface="Courier New"/>
                <a:ea typeface="Courier New"/>
                <a:cs typeface="Courier New"/>
                <a:sym typeface="Courier New"/>
              </a:rPr>
              <a:t>mkdir linux_ws</a:t>
            </a:r>
            <a:endParaRPr b="1" sz="1600">
              <a:solidFill>
                <a:srgbClr val="38761D"/>
              </a:solidFill>
              <a:latin typeface="Courier New"/>
              <a:ea typeface="Courier New"/>
              <a:cs typeface="Courier New"/>
              <a:sym typeface="Courier New"/>
            </a:endParaRPr>
          </a:p>
          <a:p>
            <a:pPr indent="-330200" lvl="0" marL="457200" rtl="0" algn="l">
              <a:spcBef>
                <a:spcPts val="0"/>
              </a:spcBef>
              <a:spcAft>
                <a:spcPts val="0"/>
              </a:spcAft>
              <a:buSzPts val="1600"/>
              <a:buChar char="●"/>
            </a:pPr>
            <a:r>
              <a:rPr lang="en" sz="1600"/>
              <a:t>(In Windows) Save</a:t>
            </a:r>
            <a:r>
              <a:rPr lang="en" sz="1600"/>
              <a:t> linux_ws_exercise.tar.gz file in Downloads folder</a:t>
            </a:r>
            <a:endParaRPr sz="1600"/>
          </a:p>
          <a:p>
            <a:pPr indent="-330200" lvl="0" marL="457200" rtl="0" algn="l">
              <a:spcBef>
                <a:spcPts val="0"/>
              </a:spcBef>
              <a:spcAft>
                <a:spcPts val="0"/>
              </a:spcAft>
              <a:buSzPts val="1600"/>
              <a:buChar char="●"/>
            </a:pPr>
            <a:r>
              <a:rPr lang="en" sz="1600"/>
              <a:t>Open another MobaXterm tab, but don’t sign in</a:t>
            </a:r>
            <a:endParaRPr sz="1600"/>
          </a:p>
          <a:p>
            <a:pPr indent="-317500" lvl="1" marL="914400" rtl="0" algn="l">
              <a:spcBef>
                <a:spcPts val="0"/>
              </a:spcBef>
              <a:spcAft>
                <a:spcPts val="0"/>
              </a:spcAft>
              <a:buSzPts val="1400"/>
              <a:buChar char="○"/>
            </a:pPr>
            <a:r>
              <a:rPr lang="en"/>
              <a:t>Navigate to the folder on your Windows machine where you saved linux_ws_exercise.tar.gz</a:t>
            </a:r>
            <a:endParaRPr/>
          </a:p>
          <a:p>
            <a:pPr indent="-317500" lvl="2" marL="1371600" rtl="0" algn="l">
              <a:spcBef>
                <a:spcPts val="0"/>
              </a:spcBef>
              <a:spcAft>
                <a:spcPts val="0"/>
              </a:spcAft>
              <a:buSzPts val="1400"/>
              <a:buChar char="■"/>
            </a:pPr>
            <a:r>
              <a:rPr lang="en"/>
              <a:t>On the Walker Desktops, this is likely C:/Users/</a:t>
            </a:r>
            <a:r>
              <a:rPr lang="en" u="sng"/>
              <a:t>abc1234</a:t>
            </a:r>
            <a:r>
              <a:rPr lang="en"/>
              <a:t>/OneDrive\ -\ The\ Pennsylvania\ State\ University/Downloads</a:t>
            </a:r>
            <a:endParaRPr/>
          </a:p>
          <a:p>
            <a:pPr indent="-317500" lvl="2" marL="1371600" rtl="0" algn="l">
              <a:spcBef>
                <a:spcPts val="0"/>
              </a:spcBef>
              <a:spcAft>
                <a:spcPts val="0"/>
              </a:spcAft>
              <a:buSzPts val="1400"/>
              <a:buChar char="■"/>
            </a:pPr>
            <a:r>
              <a:rPr lang="en"/>
              <a:t>Note how \ is used as an escape character!</a:t>
            </a:r>
            <a:endParaRPr/>
          </a:p>
          <a:p>
            <a:pPr indent="-330200" lvl="0" marL="457200" rtl="0" algn="l">
              <a:spcBef>
                <a:spcPts val="0"/>
              </a:spcBef>
              <a:spcAft>
                <a:spcPts val="0"/>
              </a:spcAft>
              <a:buSzPts val="1600"/>
              <a:buFont typeface="Courier New"/>
              <a:buChar char="●"/>
            </a:pPr>
            <a:r>
              <a:rPr b="1" lang="en" sz="1600">
                <a:solidFill>
                  <a:srgbClr val="38761D"/>
                </a:solidFill>
                <a:latin typeface="Courier New"/>
                <a:ea typeface="Courier New"/>
                <a:cs typeface="Courier New"/>
                <a:sym typeface="Courier New"/>
              </a:rPr>
              <a:t>s</a:t>
            </a:r>
            <a:r>
              <a:rPr b="1" lang="en" sz="1600">
                <a:solidFill>
                  <a:srgbClr val="38761D"/>
                </a:solidFill>
                <a:latin typeface="Courier New"/>
                <a:ea typeface="Courier New"/>
                <a:cs typeface="Courier New"/>
                <a:sym typeface="Courier New"/>
              </a:rPr>
              <a:t>cp linux_ws_exercise.tar.gz </a:t>
            </a:r>
            <a:r>
              <a:rPr b="1" lang="en" sz="1600" u="sng">
                <a:solidFill>
                  <a:srgbClr val="38761D"/>
                </a:solidFill>
                <a:latin typeface="Courier New"/>
                <a:ea typeface="Courier New"/>
                <a:cs typeface="Courier New"/>
                <a:sym typeface="Courier New"/>
              </a:rPr>
              <a:t>abc1234</a:t>
            </a:r>
            <a:r>
              <a:rPr b="1" lang="en" sz="1600">
                <a:solidFill>
                  <a:srgbClr val="38761D"/>
                </a:solidFill>
                <a:latin typeface="Courier New"/>
                <a:ea typeface="Courier New"/>
                <a:cs typeface="Courier New"/>
                <a:sym typeface="Courier New"/>
              </a:rPr>
              <a:t>@ulteosrv2.met.psu.edu:/home/meteo/</a:t>
            </a:r>
            <a:r>
              <a:rPr b="1" lang="en" sz="1600" u="sng">
                <a:solidFill>
                  <a:srgbClr val="38761D"/>
                </a:solidFill>
                <a:latin typeface="Courier New"/>
                <a:ea typeface="Courier New"/>
                <a:cs typeface="Courier New"/>
                <a:sym typeface="Courier New"/>
              </a:rPr>
              <a:t>abc1234</a:t>
            </a:r>
            <a:r>
              <a:rPr b="1" lang="en" sz="1600">
                <a:solidFill>
                  <a:srgbClr val="38761D"/>
                </a:solidFill>
                <a:latin typeface="Courier New"/>
                <a:ea typeface="Courier New"/>
                <a:cs typeface="Courier New"/>
                <a:sym typeface="Courier New"/>
              </a:rPr>
              <a:t>/linux_ws/</a:t>
            </a:r>
            <a:endParaRPr b="1" sz="1600">
              <a:solidFill>
                <a:srgbClr val="38761D"/>
              </a:solidFill>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sz="1600"/>
              <a:t>(Switch to Linux)</a:t>
            </a:r>
            <a:r>
              <a:rPr b="1" lang="en" sz="1600">
                <a:latin typeface="Courier New"/>
                <a:ea typeface="Courier New"/>
                <a:cs typeface="Courier New"/>
                <a:sym typeface="Courier New"/>
              </a:rPr>
              <a:t> </a:t>
            </a:r>
            <a:r>
              <a:rPr b="1" lang="en" sz="1600">
                <a:solidFill>
                  <a:srgbClr val="38761D"/>
                </a:solidFill>
                <a:latin typeface="Courier New"/>
                <a:ea typeface="Courier New"/>
                <a:cs typeface="Courier New"/>
                <a:sym typeface="Courier New"/>
              </a:rPr>
              <a:t>t</a:t>
            </a:r>
            <a:r>
              <a:rPr b="1" lang="en" sz="1600">
                <a:solidFill>
                  <a:srgbClr val="38761D"/>
                </a:solidFill>
                <a:latin typeface="Courier New"/>
                <a:ea typeface="Courier New"/>
                <a:cs typeface="Courier New"/>
                <a:sym typeface="Courier New"/>
              </a:rPr>
              <a:t>ar xvzf linux_ws_exercise.tar.gz</a:t>
            </a:r>
            <a:endParaRPr b="1" sz="1600">
              <a:solidFill>
                <a:srgbClr val="38761D"/>
              </a:solidFill>
              <a:latin typeface="Courier New"/>
              <a:ea typeface="Courier New"/>
              <a:cs typeface="Courier New"/>
              <a:sym typeface="Courier New"/>
            </a:endParaRPr>
          </a:p>
          <a:p>
            <a:pPr indent="-317500" lvl="1" marL="914400" rtl="0" algn="l">
              <a:spcBef>
                <a:spcPts val="0"/>
              </a:spcBef>
              <a:spcAft>
                <a:spcPts val="0"/>
              </a:spcAft>
              <a:buSzPts val="1400"/>
              <a:buChar char="○"/>
            </a:pPr>
            <a:r>
              <a:rPr b="1" lang="en">
                <a:solidFill>
                  <a:srgbClr val="38761D"/>
                </a:solidFill>
                <a:latin typeface="Courier New"/>
                <a:ea typeface="Courier New"/>
                <a:cs typeface="Courier New"/>
                <a:sym typeface="Courier New"/>
              </a:rPr>
              <a:t>t</a:t>
            </a:r>
            <a:r>
              <a:rPr b="1" lang="en">
                <a:solidFill>
                  <a:srgbClr val="38761D"/>
                </a:solidFill>
                <a:latin typeface="Courier New"/>
                <a:ea typeface="Courier New"/>
                <a:cs typeface="Courier New"/>
                <a:sym typeface="Courier New"/>
              </a:rPr>
              <a:t>ar</a:t>
            </a:r>
            <a:r>
              <a:rPr lang="en"/>
              <a:t> options used here: x = extract, v = verbose, z = unzip, and f = file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Workshop Overview</a:t>
            </a:r>
            <a:endParaRPr/>
          </a:p>
        </p:txBody>
      </p:sp>
      <p:sp>
        <p:nvSpPr>
          <p:cNvPr id="71" name="Google Shape;71;p15"/>
          <p:cNvSpPr txBox="1"/>
          <p:nvPr>
            <p:ph idx="1" type="body"/>
          </p:nvPr>
        </p:nvSpPr>
        <p:spPr>
          <a:xfrm>
            <a:off x="311700" y="1152475"/>
            <a:ext cx="8520600" cy="1751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Goal:</a:t>
            </a:r>
            <a:r>
              <a:rPr lang="en"/>
              <a:t> Teach the basics of working on the PSU METEO Linux network using the terminal</a:t>
            </a:r>
            <a:endParaRPr/>
          </a:p>
          <a:p>
            <a:pPr indent="-342900" lvl="0" marL="457200" rtl="0" algn="l">
              <a:spcBef>
                <a:spcPts val="0"/>
              </a:spcBef>
              <a:spcAft>
                <a:spcPts val="0"/>
              </a:spcAft>
              <a:buSzPts val="1800"/>
              <a:buChar char="●"/>
            </a:pPr>
            <a:r>
              <a:rPr b="1" lang="en"/>
              <a:t>Prerequisite Knowledge:</a:t>
            </a:r>
            <a:r>
              <a:rPr lang="en"/>
              <a:t> You’ve used a computer before and have some experience with Windows or Mac OS</a:t>
            </a:r>
            <a:endParaRPr/>
          </a:p>
          <a:p>
            <a:pPr indent="-342900" lvl="0" marL="457200" rtl="0" algn="l">
              <a:spcBef>
                <a:spcPts val="0"/>
              </a:spcBef>
              <a:spcAft>
                <a:spcPts val="0"/>
              </a:spcAft>
              <a:buSzPts val="1800"/>
              <a:buChar char="●"/>
            </a:pPr>
            <a:r>
              <a:rPr b="1" lang="en"/>
              <a:t>Structure:</a:t>
            </a:r>
            <a:r>
              <a:rPr lang="en"/>
              <a:t> Two sessions with a break in between</a:t>
            </a:r>
            <a:endParaRPr/>
          </a:p>
        </p:txBody>
      </p:sp>
      <p:graphicFrame>
        <p:nvGraphicFramePr>
          <p:cNvPr id="72" name="Google Shape;72;p15"/>
          <p:cNvGraphicFramePr/>
          <p:nvPr/>
        </p:nvGraphicFramePr>
        <p:xfrm>
          <a:off x="1136850" y="3056275"/>
          <a:ext cx="3000000" cy="3000000"/>
        </p:xfrm>
        <a:graphic>
          <a:graphicData uri="http://schemas.openxmlformats.org/drawingml/2006/table">
            <a:tbl>
              <a:tblPr>
                <a:noFill/>
                <a:tableStyleId>{8CFD1AF2-B341-4BB1-91FB-C19DB9D492B7}</a:tableStyleId>
              </a:tblPr>
              <a:tblGrid>
                <a:gridCol w="1562700"/>
                <a:gridCol w="1872450"/>
                <a:gridCol w="4260300"/>
              </a:tblGrid>
              <a:tr h="396200">
                <a:tc>
                  <a:txBody>
                    <a:bodyPr/>
                    <a:lstStyle/>
                    <a:p>
                      <a:pPr indent="0" lvl="0" marL="0" rtl="0" algn="l">
                        <a:spcBef>
                          <a:spcPts val="0"/>
                        </a:spcBef>
                        <a:spcAft>
                          <a:spcPts val="0"/>
                        </a:spcAft>
                        <a:buNone/>
                      </a:pPr>
                      <a:r>
                        <a:rPr lang="en"/>
                        <a:t>3:00 -- 3:50 pm*</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What is Linux?</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Terminology, basic principles, and basic commands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3:50 -- 4:00 pm</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Break</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4:00 -- 5:00 pm</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Hands-on Exercises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More advanced commands, running compiled code</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73" name="Google Shape;73;p15"/>
          <p:cNvSpPr txBox="1"/>
          <p:nvPr/>
        </p:nvSpPr>
        <p:spPr>
          <a:xfrm>
            <a:off x="1442400" y="4307225"/>
            <a:ext cx="625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*Times are extremely approximate and may change with the weather</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 Modules and Create Soft Link for NetCDF Libraries</a:t>
            </a:r>
            <a:endParaRPr/>
          </a:p>
        </p:txBody>
      </p:sp>
      <p:sp>
        <p:nvSpPr>
          <p:cNvPr id="349" name="Google Shape;34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Courier New"/>
              <a:buChar char="●"/>
            </a:pPr>
            <a:r>
              <a:rPr b="1" lang="en">
                <a:solidFill>
                  <a:srgbClr val="38761D"/>
                </a:solidFill>
                <a:latin typeface="Courier New"/>
                <a:ea typeface="Courier New"/>
                <a:cs typeface="Courier New"/>
                <a:sym typeface="Courier New"/>
              </a:rPr>
              <a:t>c</a:t>
            </a:r>
            <a:r>
              <a:rPr b="1" lang="en">
                <a:solidFill>
                  <a:srgbClr val="38761D"/>
                </a:solidFill>
                <a:latin typeface="Courier New"/>
                <a:ea typeface="Courier New"/>
                <a:cs typeface="Courier New"/>
                <a:sym typeface="Courier New"/>
              </a:rPr>
              <a:t>d ~/linux_ws</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Clr>
                <a:srgbClr val="000000"/>
              </a:buClr>
              <a:buSzPts val="1800"/>
              <a:buFont typeface="Courier New"/>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odule list</a:t>
            </a:r>
            <a:r>
              <a:rPr b="1" lang="en">
                <a:latin typeface="Courier New"/>
                <a:ea typeface="Courier New"/>
                <a:cs typeface="Courier New"/>
                <a:sym typeface="Courier New"/>
              </a:rPr>
              <a:t> </a:t>
            </a:r>
            <a:r>
              <a:rPr lang="en"/>
              <a:t>(shows loaded modules)</a:t>
            </a:r>
            <a:endParaRPr/>
          </a:p>
          <a:p>
            <a:pPr indent="-342900" lvl="0" marL="457200" rtl="0" algn="l">
              <a:spcBef>
                <a:spcPts val="0"/>
              </a:spcBef>
              <a:spcAft>
                <a:spcPts val="0"/>
              </a:spcAft>
              <a:buClr>
                <a:srgbClr val="000000"/>
              </a:buClr>
              <a:buSzPts val="1800"/>
              <a:buFont typeface="Courier New"/>
              <a:buChar char="●"/>
            </a:pPr>
            <a:r>
              <a:rPr b="1" lang="en">
                <a:solidFill>
                  <a:srgbClr val="38761D"/>
                </a:solidFill>
                <a:latin typeface="Courier New"/>
                <a:ea typeface="Courier New"/>
                <a:cs typeface="Courier New"/>
                <a:sym typeface="Courier New"/>
              </a:rPr>
              <a:t>module avail</a:t>
            </a:r>
            <a:r>
              <a:rPr b="1" lang="en">
                <a:latin typeface="Courier New"/>
                <a:ea typeface="Courier New"/>
                <a:cs typeface="Courier New"/>
                <a:sym typeface="Courier New"/>
              </a:rPr>
              <a:t> </a:t>
            </a:r>
            <a:r>
              <a:rPr lang="en"/>
              <a:t>(shows available modules)</a:t>
            </a:r>
            <a:endParaRPr/>
          </a:p>
          <a:p>
            <a:pPr indent="-342900" lvl="0" marL="457200" rtl="0" algn="l">
              <a:spcBef>
                <a:spcPts val="0"/>
              </a:spcBef>
              <a:spcAft>
                <a:spcPts val="0"/>
              </a:spcAft>
              <a:buClr>
                <a:srgbClr val="000000"/>
              </a:buClr>
              <a:buSzPts val="1800"/>
              <a:buFont typeface="Courier New"/>
              <a:buChar char="●"/>
            </a:pPr>
            <a:r>
              <a:rPr b="1" lang="en">
                <a:solidFill>
                  <a:srgbClr val="38761D"/>
                </a:solidFill>
                <a:latin typeface="Courier New"/>
                <a:ea typeface="Courier New"/>
                <a:cs typeface="Courier New"/>
                <a:sym typeface="Courier New"/>
              </a:rPr>
              <a:t>module load pgi</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Clr>
                <a:srgbClr val="000000"/>
              </a:buClr>
              <a:buSzPts val="1800"/>
              <a:buFont typeface="Courier New"/>
              <a:buChar char="●"/>
            </a:pPr>
            <a:r>
              <a:rPr b="1" lang="en">
                <a:solidFill>
                  <a:srgbClr val="38761D"/>
                </a:solidFill>
                <a:latin typeface="Courier New"/>
                <a:ea typeface="Courier New"/>
                <a:cs typeface="Courier New"/>
                <a:sym typeface="Courier New"/>
              </a:rPr>
              <a:t>module load netcdf-fortran</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Clr>
                <a:srgbClr val="000000"/>
              </a:buClr>
              <a:buSzPts val="1800"/>
              <a:buFont typeface="Courier New"/>
              <a:buChar char="●"/>
            </a:pPr>
            <a:r>
              <a:rPr b="1" lang="en">
                <a:solidFill>
                  <a:srgbClr val="38761D"/>
                </a:solidFill>
                <a:latin typeface="Courier New"/>
                <a:ea typeface="Courier New"/>
                <a:cs typeface="Courier New"/>
                <a:sym typeface="Courier New"/>
              </a:rPr>
              <a:t>module load ncview</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Clr>
                <a:srgbClr val="000000"/>
              </a:buClr>
              <a:buSzPts val="1800"/>
              <a:buFont typeface="Courier New"/>
              <a:buChar char="●"/>
            </a:pPr>
            <a:r>
              <a:rPr b="1" lang="en">
                <a:solidFill>
                  <a:srgbClr val="38761D"/>
                </a:solidFill>
                <a:latin typeface="Courier New"/>
                <a:ea typeface="Courier New"/>
                <a:cs typeface="Courier New"/>
                <a:sym typeface="Courier New"/>
              </a:rPr>
              <a:t>m</a:t>
            </a:r>
            <a:r>
              <a:rPr b="1" lang="en">
                <a:solidFill>
                  <a:srgbClr val="38761D"/>
                </a:solidFill>
                <a:latin typeface="Courier New"/>
                <a:ea typeface="Courier New"/>
                <a:cs typeface="Courier New"/>
                <a:sym typeface="Courier New"/>
              </a:rPr>
              <a:t>odule list</a:t>
            </a:r>
            <a:r>
              <a:rPr b="1" lang="en">
                <a:latin typeface="Courier New"/>
                <a:ea typeface="Courier New"/>
                <a:cs typeface="Courier New"/>
                <a:sym typeface="Courier New"/>
              </a:rPr>
              <a:t> </a:t>
            </a:r>
            <a:r>
              <a:rPr lang="en"/>
              <a:t>(should show newly loaded modules)</a:t>
            </a:r>
            <a:endParaRPr/>
          </a:p>
          <a:p>
            <a:pPr indent="-342900" lvl="0" marL="457200" rtl="0" algn="l">
              <a:spcBef>
                <a:spcPts val="0"/>
              </a:spcBef>
              <a:spcAft>
                <a:spcPts val="0"/>
              </a:spcAft>
              <a:buClr>
                <a:srgbClr val="000000"/>
              </a:buClr>
              <a:buSzPts val="1800"/>
              <a:buFont typeface="Courier New"/>
              <a:buChar char="●"/>
            </a:pPr>
            <a:r>
              <a:rPr b="1" lang="en">
                <a:solidFill>
                  <a:srgbClr val="38761D"/>
                </a:solidFill>
                <a:latin typeface="Courier New"/>
                <a:ea typeface="Courier New"/>
                <a:cs typeface="Courier New"/>
                <a:sym typeface="Courier New"/>
              </a:rPr>
              <a:t>l</a:t>
            </a:r>
            <a:r>
              <a:rPr b="1" lang="en">
                <a:solidFill>
                  <a:srgbClr val="38761D"/>
                </a:solidFill>
                <a:latin typeface="Courier New"/>
                <a:ea typeface="Courier New"/>
                <a:cs typeface="Courier New"/>
                <a:sym typeface="Courier New"/>
              </a:rPr>
              <a:t>n -s /usr/global-7/sw/pgi/20.7/netcdf-fortran-4.5.3 netcdf</a:t>
            </a:r>
            <a:r>
              <a:rPr lang="en"/>
              <a:t> (create </a:t>
            </a:r>
            <a:r>
              <a:rPr lang="en"/>
              <a:t>shortcut</a:t>
            </a:r>
            <a:r>
              <a:rPr lang="en"/>
              <a:t> to netCDF libraries)</a:t>
            </a:r>
            <a:endParaRPr/>
          </a:p>
          <a:p>
            <a:pPr indent="-317500" lvl="1" marL="914400" rtl="0" algn="l">
              <a:spcBef>
                <a:spcPts val="0"/>
              </a:spcBef>
              <a:spcAft>
                <a:spcPts val="0"/>
              </a:spcAft>
              <a:buSzPts val="1400"/>
              <a:buChar char="○"/>
            </a:pPr>
            <a:r>
              <a:rPr lang="en"/>
              <a:t>Do this in the same directory containing computeCirc_v1.1 and 7jun09</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Inspect Wind Retrieval</a:t>
            </a:r>
            <a:endParaRPr/>
          </a:p>
        </p:txBody>
      </p:sp>
      <p:sp>
        <p:nvSpPr>
          <p:cNvPr id="355" name="Google Shape;35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Navigate into linux_ws/7jun09</a:t>
            </a:r>
            <a:endParaRPr/>
          </a:p>
          <a:p>
            <a:pPr indent="-342900" lvl="0" marL="457200" rtl="0" algn="l">
              <a:spcBef>
                <a:spcPts val="0"/>
              </a:spcBef>
              <a:spcAft>
                <a:spcPts val="0"/>
              </a:spcAft>
              <a:buSzPts val="1800"/>
              <a:buFont typeface="Courier New"/>
              <a:buChar char="●"/>
            </a:pPr>
            <a:r>
              <a:rPr b="1" lang="en">
                <a:solidFill>
                  <a:srgbClr val="38761D"/>
                </a:solidFill>
                <a:latin typeface="Courier New"/>
                <a:ea typeface="Courier New"/>
                <a:cs typeface="Courier New"/>
                <a:sym typeface="Courier New"/>
              </a:rPr>
              <a:t>ncdump -h 012232.dow6dow7.dd.nc</a:t>
            </a:r>
            <a:r>
              <a:rPr lang="en"/>
              <a:t> (displays metadata)</a:t>
            </a:r>
            <a:endParaRPr/>
          </a:p>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n</a:t>
            </a:r>
            <a:r>
              <a:rPr b="1" lang="en">
                <a:solidFill>
                  <a:srgbClr val="38761D"/>
                </a:solidFill>
                <a:latin typeface="Courier New"/>
                <a:ea typeface="Courier New"/>
                <a:cs typeface="Courier New"/>
                <a:sym typeface="Courier New"/>
              </a:rPr>
              <a:t>cview 012232.dow6dow7.dd.nc</a:t>
            </a:r>
            <a:r>
              <a:rPr lang="en"/>
              <a:t> (allows user to crudely visualize netcdf contents)</a:t>
            </a:r>
            <a:endParaRPr/>
          </a:p>
          <a:p>
            <a:pPr indent="-317500" lvl="1" marL="914400" rtl="0" algn="l">
              <a:spcBef>
                <a:spcPts val="0"/>
              </a:spcBef>
              <a:spcAft>
                <a:spcPts val="0"/>
              </a:spcAft>
              <a:buSzPts val="1400"/>
              <a:buChar char="○"/>
            </a:pPr>
            <a:r>
              <a:rPr lang="en"/>
              <a:t>You can simply close this window when you’re done looking at the wind retrieval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Compile Fortran Program</a:t>
            </a:r>
            <a:endParaRPr/>
          </a:p>
        </p:txBody>
      </p:sp>
      <p:sp>
        <p:nvSpPr>
          <p:cNvPr id="361" name="Google Shape;36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computeCirc_v1.1 contents:</a:t>
            </a:r>
            <a:endParaRPr/>
          </a:p>
          <a:p>
            <a:pPr indent="-317500" lvl="1" marL="914400" rtl="0" algn="l">
              <a:spcBef>
                <a:spcPts val="0"/>
              </a:spcBef>
              <a:spcAft>
                <a:spcPts val="0"/>
              </a:spcAft>
              <a:buClr>
                <a:srgbClr val="000000"/>
              </a:buClr>
              <a:buSzPts val="1400"/>
              <a:buChar char="○"/>
            </a:pPr>
            <a:r>
              <a:rPr b="1" lang="en"/>
              <a:t>bin</a:t>
            </a:r>
            <a:r>
              <a:rPr lang="en"/>
              <a:t> = Folder containing compiled binaries (we need to make these)</a:t>
            </a:r>
            <a:endParaRPr/>
          </a:p>
          <a:p>
            <a:pPr indent="-317500" lvl="1" marL="914400" rtl="0" algn="l">
              <a:spcBef>
                <a:spcPts val="0"/>
              </a:spcBef>
              <a:spcAft>
                <a:spcPts val="0"/>
              </a:spcAft>
              <a:buClr>
                <a:srgbClr val="000000"/>
              </a:buClr>
              <a:buSzPts val="1400"/>
              <a:buChar char="○"/>
            </a:pPr>
            <a:r>
              <a:rPr b="1" lang="en"/>
              <a:t>HISTORY</a:t>
            </a:r>
            <a:r>
              <a:rPr lang="en"/>
              <a:t> = Text file that documents changes over previous versions</a:t>
            </a:r>
            <a:endParaRPr/>
          </a:p>
          <a:p>
            <a:pPr indent="-317500" lvl="1" marL="914400" rtl="0" algn="l">
              <a:spcBef>
                <a:spcPts val="0"/>
              </a:spcBef>
              <a:spcAft>
                <a:spcPts val="0"/>
              </a:spcAft>
              <a:buClr>
                <a:srgbClr val="000000"/>
              </a:buClr>
              <a:buSzPts val="1400"/>
              <a:buChar char="○"/>
            </a:pPr>
            <a:r>
              <a:rPr b="1" lang="en"/>
              <a:t>i</a:t>
            </a:r>
            <a:r>
              <a:rPr b="1" lang="en"/>
              <a:t>nclude</a:t>
            </a:r>
            <a:r>
              <a:rPr lang="en"/>
              <a:t> = Folder containing other files needed for the program (e.g., constants)</a:t>
            </a:r>
            <a:endParaRPr/>
          </a:p>
          <a:p>
            <a:pPr indent="-317500" lvl="1" marL="914400" rtl="0" algn="l">
              <a:spcBef>
                <a:spcPts val="0"/>
              </a:spcBef>
              <a:spcAft>
                <a:spcPts val="0"/>
              </a:spcAft>
              <a:buClr>
                <a:srgbClr val="000000"/>
              </a:buClr>
              <a:buSzPts val="1400"/>
              <a:buChar char="○"/>
            </a:pPr>
            <a:r>
              <a:rPr b="1" lang="en"/>
              <a:t>i</a:t>
            </a:r>
            <a:r>
              <a:rPr b="1" lang="en"/>
              <a:t>nput</a:t>
            </a:r>
            <a:r>
              <a:rPr lang="en"/>
              <a:t> = Folder containing input file(s) for the program</a:t>
            </a:r>
            <a:endParaRPr/>
          </a:p>
          <a:p>
            <a:pPr indent="-317500" lvl="1" marL="914400" rtl="0" algn="l">
              <a:spcBef>
                <a:spcPts val="0"/>
              </a:spcBef>
              <a:spcAft>
                <a:spcPts val="0"/>
              </a:spcAft>
              <a:buClr>
                <a:srgbClr val="000000"/>
              </a:buClr>
              <a:buSzPts val="1400"/>
              <a:buChar char="○"/>
            </a:pPr>
            <a:r>
              <a:rPr b="1" lang="en"/>
              <a:t>make_computeC</a:t>
            </a:r>
            <a:r>
              <a:rPr lang="en"/>
              <a:t> = Script that actually compiles the program</a:t>
            </a:r>
            <a:endParaRPr/>
          </a:p>
          <a:p>
            <a:pPr indent="-317500" lvl="1" marL="914400" rtl="0" algn="l">
              <a:spcBef>
                <a:spcPts val="0"/>
              </a:spcBef>
              <a:spcAft>
                <a:spcPts val="0"/>
              </a:spcAft>
              <a:buClr>
                <a:srgbClr val="000000"/>
              </a:buClr>
              <a:buSzPts val="1400"/>
              <a:buChar char="○"/>
            </a:pPr>
            <a:r>
              <a:rPr b="1" lang="en"/>
              <a:t>README</a:t>
            </a:r>
            <a:r>
              <a:rPr lang="en"/>
              <a:t> = Text file containing an overview of the program</a:t>
            </a:r>
            <a:endParaRPr/>
          </a:p>
          <a:p>
            <a:pPr indent="-317500" lvl="1" marL="914400" rtl="0" algn="l">
              <a:spcBef>
                <a:spcPts val="0"/>
              </a:spcBef>
              <a:spcAft>
                <a:spcPts val="0"/>
              </a:spcAft>
              <a:buClr>
                <a:srgbClr val="000000"/>
              </a:buClr>
              <a:buSzPts val="1400"/>
              <a:buChar char="○"/>
            </a:pPr>
            <a:r>
              <a:rPr b="1" lang="en"/>
              <a:t>README.compile</a:t>
            </a:r>
            <a:r>
              <a:rPr lang="en"/>
              <a:t> = Text file containing information about compilation</a:t>
            </a:r>
            <a:endParaRPr/>
          </a:p>
          <a:p>
            <a:pPr indent="-317500" lvl="1" marL="914400" rtl="0" algn="l">
              <a:spcBef>
                <a:spcPts val="0"/>
              </a:spcBef>
              <a:spcAft>
                <a:spcPts val="0"/>
              </a:spcAft>
              <a:buClr>
                <a:srgbClr val="000000"/>
              </a:buClr>
              <a:buSzPts val="1400"/>
              <a:buChar char="○"/>
            </a:pPr>
            <a:r>
              <a:rPr b="1" lang="en"/>
              <a:t>s</a:t>
            </a:r>
            <a:r>
              <a:rPr b="1" lang="en"/>
              <a:t>rc</a:t>
            </a:r>
            <a:r>
              <a:rPr lang="en"/>
              <a:t> = Folder containing the fortran code for the program</a:t>
            </a:r>
            <a:endParaRPr/>
          </a:p>
          <a:p>
            <a:pPr indent="-342900" lvl="0" marL="457200" rtl="0" algn="l">
              <a:spcBef>
                <a:spcPts val="0"/>
              </a:spcBef>
              <a:spcAft>
                <a:spcPts val="0"/>
              </a:spcAft>
              <a:buSzPts val="1800"/>
              <a:buChar char="●"/>
            </a:pPr>
            <a:r>
              <a:rPr lang="en"/>
              <a:t>Compilation:</a:t>
            </a:r>
            <a:endParaRPr/>
          </a:p>
          <a:p>
            <a:pPr indent="-317500" lvl="1" marL="914400" rtl="0" algn="l">
              <a:spcBef>
                <a:spcPts val="0"/>
              </a:spcBef>
              <a:spcAft>
                <a:spcPts val="0"/>
              </a:spcAft>
              <a:buClr>
                <a:srgbClr val="000000"/>
              </a:buClr>
              <a:buSzPts val="1400"/>
              <a:buChar char="○"/>
            </a:pPr>
            <a:r>
              <a:rPr lang="en"/>
              <a:t>Navigate into linux_ws/computeCirc_v1.1</a:t>
            </a:r>
            <a:endParaRPr/>
          </a:p>
          <a:p>
            <a:pPr indent="-317500" lvl="1" marL="914400" rtl="0" algn="l">
              <a:spcBef>
                <a:spcPts val="0"/>
              </a:spcBef>
              <a:spcAft>
                <a:spcPts val="0"/>
              </a:spcAft>
              <a:buClr>
                <a:srgbClr val="000000"/>
              </a:buClr>
              <a:buSzPts val="1400"/>
              <a:buFont typeface="Courier New"/>
              <a:buChar char="○"/>
            </a:pPr>
            <a:r>
              <a:rPr b="1" lang="en">
                <a:solidFill>
                  <a:srgbClr val="38761D"/>
                </a:solidFill>
                <a:latin typeface="Courier New"/>
                <a:ea typeface="Courier New"/>
                <a:cs typeface="Courier New"/>
                <a:sym typeface="Courier New"/>
              </a:rPr>
              <a:t>./make_computeC</a:t>
            </a:r>
            <a:r>
              <a:rPr lang="en">
                <a:solidFill>
                  <a:srgbClr val="38761D"/>
                </a:solidFill>
              </a:rPr>
              <a:t> </a:t>
            </a:r>
            <a:endParaRPr>
              <a:solidFill>
                <a:srgbClr val="38761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 the Program!</a:t>
            </a:r>
            <a:endParaRPr/>
          </a:p>
        </p:txBody>
      </p:sp>
      <p:sp>
        <p:nvSpPr>
          <p:cNvPr id="367" name="Google Shape;367;p45"/>
          <p:cNvSpPr txBox="1"/>
          <p:nvPr>
            <p:ph idx="1" type="body"/>
          </p:nvPr>
        </p:nvSpPr>
        <p:spPr>
          <a:xfrm>
            <a:off x="311700" y="923875"/>
            <a:ext cx="8520600" cy="2066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Edit linux_ws/computeCirc_v1.1/input/computeC.input using nano</a:t>
            </a:r>
            <a:endParaRPr/>
          </a:p>
          <a:p>
            <a:pPr indent="-317500" lvl="1" marL="914400" rtl="0" algn="l">
              <a:spcBef>
                <a:spcPts val="0"/>
              </a:spcBef>
              <a:spcAft>
                <a:spcPts val="0"/>
              </a:spcAft>
              <a:buSzPts val="1400"/>
              <a:buChar char="○"/>
            </a:pPr>
            <a:r>
              <a:rPr lang="en"/>
              <a:t>Make sure the infile is correct!</a:t>
            </a:r>
            <a:endParaRPr/>
          </a:p>
          <a:p>
            <a:pPr indent="-342900" lvl="0" marL="457200" rtl="0" algn="l">
              <a:spcBef>
                <a:spcPts val="0"/>
              </a:spcBef>
              <a:spcAft>
                <a:spcPts val="0"/>
              </a:spcAft>
              <a:buSzPts val="1800"/>
              <a:buChar char="●"/>
            </a:pPr>
            <a:r>
              <a:rPr lang="en"/>
              <a:t>Within linux_ws/computeCirc_v1.1, run </a:t>
            </a:r>
            <a:r>
              <a:rPr b="1" lang="en">
                <a:solidFill>
                  <a:srgbClr val="38761D"/>
                </a:solidFill>
                <a:latin typeface="Courier New"/>
                <a:ea typeface="Courier New"/>
                <a:cs typeface="Courier New"/>
                <a:sym typeface="Courier New"/>
              </a:rPr>
              <a:t>bin/computeC &lt; input/computeC.input</a:t>
            </a:r>
            <a:endParaRPr b="1">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Char char="●"/>
            </a:pPr>
            <a:r>
              <a:rPr lang="en"/>
              <a:t>Navigate back to linux_ws/7jun09</a:t>
            </a:r>
            <a:endParaRPr/>
          </a:p>
          <a:p>
            <a:pPr indent="-342900" lvl="0" marL="457200" rtl="0" algn="l">
              <a:spcBef>
                <a:spcPts val="0"/>
              </a:spcBef>
              <a:spcAft>
                <a:spcPts val="0"/>
              </a:spcAft>
              <a:buSzPts val="1800"/>
              <a:buChar char="●"/>
            </a:pPr>
            <a:r>
              <a:rPr lang="en"/>
              <a:t>Examine new output using </a:t>
            </a:r>
            <a:r>
              <a:rPr b="1" lang="en">
                <a:solidFill>
                  <a:srgbClr val="38761D"/>
                </a:solidFill>
                <a:latin typeface="Courier New"/>
                <a:ea typeface="Courier New"/>
                <a:cs typeface="Courier New"/>
                <a:sym typeface="Courier New"/>
              </a:rPr>
              <a:t>ncdump -h</a:t>
            </a:r>
            <a:r>
              <a:rPr lang="en"/>
              <a:t> and </a:t>
            </a:r>
            <a:r>
              <a:rPr b="1" lang="en">
                <a:solidFill>
                  <a:srgbClr val="38761D"/>
                </a:solidFill>
                <a:latin typeface="Courier New"/>
                <a:ea typeface="Courier New"/>
                <a:cs typeface="Courier New"/>
                <a:sym typeface="Courier New"/>
              </a:rPr>
              <a:t>ncview</a:t>
            </a:r>
            <a:endParaRPr b="1">
              <a:solidFill>
                <a:srgbClr val="38761D"/>
              </a:solidFill>
              <a:latin typeface="Courier New"/>
              <a:ea typeface="Courier New"/>
              <a:cs typeface="Courier New"/>
              <a:sym typeface="Courier New"/>
            </a:endParaRPr>
          </a:p>
        </p:txBody>
      </p:sp>
      <p:pic>
        <p:nvPicPr>
          <p:cNvPr id="368" name="Google Shape;368;p45"/>
          <p:cNvPicPr preferRelativeResize="0"/>
          <p:nvPr/>
        </p:nvPicPr>
        <p:blipFill rotWithShape="1">
          <a:blip r:embed="rId3">
            <a:alphaModFix/>
          </a:blip>
          <a:srcRect b="10871" l="6554" r="6397" t="10573"/>
          <a:stretch/>
        </p:blipFill>
        <p:spPr>
          <a:xfrm>
            <a:off x="2867775" y="2819075"/>
            <a:ext cx="2494049" cy="2250824"/>
          </a:xfrm>
          <a:prstGeom prst="rect">
            <a:avLst/>
          </a:prstGeom>
          <a:noFill/>
          <a:ln>
            <a:noFill/>
          </a:ln>
        </p:spPr>
      </p:pic>
      <p:sp>
        <p:nvSpPr>
          <p:cNvPr id="369" name="Google Shape;369;p45"/>
          <p:cNvSpPr txBox="1"/>
          <p:nvPr/>
        </p:nvSpPr>
        <p:spPr>
          <a:xfrm>
            <a:off x="5432150" y="4336825"/>
            <a:ext cx="230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Circulation at 250 m AGL (plotted using Python)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Bonus Activity</a:t>
            </a:r>
            <a:endParaRPr/>
          </a:p>
        </p:txBody>
      </p:sp>
      <p:sp>
        <p:nvSpPr>
          <p:cNvPr id="375" name="Google Shape;37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Repeat the the steps followed in session 2 using a </a:t>
            </a:r>
            <a:r>
              <a:rPr i="1" lang="en"/>
              <a:t>script</a:t>
            </a:r>
            <a:endParaRPr i="1"/>
          </a:p>
          <a:p>
            <a:pPr indent="-317500" lvl="1" marL="914400" rtl="0" algn="l">
              <a:spcBef>
                <a:spcPts val="0"/>
              </a:spcBef>
              <a:spcAft>
                <a:spcPts val="0"/>
              </a:spcAft>
              <a:buSzPts val="1400"/>
              <a:buChar char="○"/>
            </a:pPr>
            <a:r>
              <a:rPr lang="en"/>
              <a:t>A script is a text file containing a series of Linux commands that can be run in a single line of code</a:t>
            </a:r>
            <a:endParaRPr/>
          </a:p>
          <a:p>
            <a:pPr indent="-317500" lvl="1" marL="914400" rtl="0" algn="l">
              <a:spcBef>
                <a:spcPts val="0"/>
              </a:spcBef>
              <a:spcAft>
                <a:spcPts val="0"/>
              </a:spcAft>
              <a:buSzPts val="1400"/>
              <a:buChar char="○"/>
            </a:pPr>
            <a:r>
              <a:rPr lang="en"/>
              <a:t>computeCirc_v1.1/make_computeC is an example of a script</a:t>
            </a:r>
            <a:endParaRPr/>
          </a:p>
          <a:p>
            <a:pPr indent="-342900" lvl="0" marL="457200" rtl="0" algn="l">
              <a:spcBef>
                <a:spcPts val="0"/>
              </a:spcBef>
              <a:spcAft>
                <a:spcPts val="0"/>
              </a:spcAft>
              <a:buSzPts val="1800"/>
              <a:buChar char="●"/>
            </a:pPr>
            <a:r>
              <a:rPr lang="en"/>
              <a:t>For this activity, assume you have already untarred linux_ws_exercise.tar.gz and that the input file has already been modified accordingly</a:t>
            </a:r>
            <a:endParaRPr/>
          </a:p>
          <a:p>
            <a:pPr indent="-342900" lvl="0" marL="457200" rtl="0" algn="l">
              <a:spcBef>
                <a:spcPts val="0"/>
              </a:spcBef>
              <a:spcAft>
                <a:spcPts val="0"/>
              </a:spcAft>
              <a:buSzPts val="1800"/>
              <a:buChar char="●"/>
            </a:pPr>
            <a:r>
              <a:rPr lang="en"/>
              <a:t>For an additional challenge, find a way to modify the input file within the script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Parting Thoughts</a:t>
            </a:r>
            <a:r>
              <a:rPr lang="en"/>
              <a:t> and Bonus Slides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Note About Remote Access</a:t>
            </a:r>
            <a:endParaRPr/>
          </a:p>
        </p:txBody>
      </p:sp>
      <p:sp>
        <p:nvSpPr>
          <p:cNvPr id="386" name="Google Shape;38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Not all servers in the PSU METEO Linux Network are “outward facing”</a:t>
            </a:r>
            <a:endParaRPr/>
          </a:p>
          <a:p>
            <a:pPr indent="-317500" lvl="1" marL="914400" rtl="0" algn="l">
              <a:spcBef>
                <a:spcPts val="0"/>
              </a:spcBef>
              <a:spcAft>
                <a:spcPts val="0"/>
              </a:spcAft>
              <a:buSzPts val="1400"/>
              <a:buChar char="○"/>
            </a:pPr>
            <a:r>
              <a:rPr lang="en"/>
              <a:t>If you are not on PSU WiFi, you can only log onto </a:t>
            </a:r>
            <a:r>
              <a:rPr lang="en"/>
              <a:t>lethe or anvil</a:t>
            </a:r>
            <a:endParaRPr/>
          </a:p>
          <a:p>
            <a:pPr indent="-317500" lvl="1" marL="914400" rtl="0" algn="l">
              <a:spcBef>
                <a:spcPts val="0"/>
              </a:spcBef>
              <a:spcAft>
                <a:spcPts val="0"/>
              </a:spcAft>
              <a:buSzPts val="1400"/>
              <a:buChar char="○"/>
            </a:pPr>
            <a:r>
              <a:rPr lang="en"/>
              <a:t>From lethe or anvil, you can access other servers via the command </a:t>
            </a:r>
            <a:r>
              <a:rPr b="1" lang="en">
                <a:solidFill>
                  <a:srgbClr val="38761D"/>
                </a:solidFill>
                <a:latin typeface="Courier New"/>
                <a:ea typeface="Courier New"/>
                <a:cs typeface="Courier New"/>
                <a:sym typeface="Courier New"/>
              </a:rPr>
              <a:t>ssh </a:t>
            </a:r>
            <a:r>
              <a:rPr b="1" lang="en" u="sng">
                <a:solidFill>
                  <a:srgbClr val="38761D"/>
                </a:solidFill>
                <a:latin typeface="Courier New"/>
                <a:ea typeface="Courier New"/>
                <a:cs typeface="Courier New"/>
                <a:sym typeface="Courier New"/>
              </a:rPr>
              <a:t>server</a:t>
            </a:r>
            <a:endParaRPr b="1" u="sng">
              <a:solidFill>
                <a:srgbClr val="38761D"/>
              </a:solidFill>
              <a:latin typeface="Courier New"/>
              <a:ea typeface="Courier New"/>
              <a:cs typeface="Courier New"/>
              <a:sym typeface="Courier New"/>
            </a:endParaRPr>
          </a:p>
          <a:p>
            <a:pPr indent="-317500" lvl="2" marL="1371600" rtl="0" algn="l">
              <a:spcBef>
                <a:spcPts val="0"/>
              </a:spcBef>
              <a:spcAft>
                <a:spcPts val="0"/>
              </a:spcAft>
              <a:buSzPts val="1400"/>
              <a:buChar char="■"/>
            </a:pPr>
            <a:r>
              <a:rPr lang="en"/>
              <a:t>Don’t need to include your userid or .met.psu.edu</a:t>
            </a:r>
            <a:endParaRPr/>
          </a:p>
          <a:p>
            <a:pPr indent="-342900" lvl="0" marL="457200" rtl="0" algn="l">
              <a:spcBef>
                <a:spcPts val="0"/>
              </a:spcBef>
              <a:spcAft>
                <a:spcPts val="0"/>
              </a:spcAft>
              <a:buSzPts val="1800"/>
              <a:buChar char="●"/>
            </a:pPr>
            <a:r>
              <a:rPr lang="en"/>
              <a:t>Mac users: Connect via your regular CLI</a:t>
            </a:r>
            <a:endParaRPr/>
          </a:p>
          <a:p>
            <a:pPr indent="-342900" lvl="0" marL="457200" rtl="0" algn="l">
              <a:spcBef>
                <a:spcPts val="0"/>
              </a:spcBef>
              <a:spcAft>
                <a:spcPts val="0"/>
              </a:spcAft>
              <a:buSzPts val="1800"/>
              <a:buChar char="●"/>
            </a:pPr>
            <a:r>
              <a:rPr lang="en"/>
              <a:t>Windows users</a:t>
            </a:r>
            <a:r>
              <a:rPr lang="en"/>
              <a:t>:</a:t>
            </a:r>
            <a:endParaRPr/>
          </a:p>
          <a:p>
            <a:pPr indent="-317500" lvl="1" marL="914400" rtl="0" algn="l">
              <a:spcBef>
                <a:spcPts val="0"/>
              </a:spcBef>
              <a:spcAft>
                <a:spcPts val="0"/>
              </a:spcAft>
              <a:buSzPts val="1400"/>
              <a:buChar char="○"/>
            </a:pPr>
            <a:r>
              <a:rPr lang="en"/>
              <a:t>Option 1: Use Windows 10 CLI</a:t>
            </a:r>
            <a:endParaRPr/>
          </a:p>
          <a:p>
            <a:pPr indent="-317500" lvl="2" marL="1371600" rtl="0" algn="l">
              <a:spcBef>
                <a:spcPts val="0"/>
              </a:spcBef>
              <a:spcAft>
                <a:spcPts val="0"/>
              </a:spcAft>
              <a:buSzPts val="1400"/>
              <a:buChar char="■"/>
            </a:pPr>
            <a:r>
              <a:rPr lang="en"/>
              <a:t>Don’t need to install anything, but Windows CLI commands differ from Linux</a:t>
            </a:r>
            <a:endParaRPr/>
          </a:p>
          <a:p>
            <a:pPr indent="-317500" lvl="2" marL="1371600" rtl="0" algn="l">
              <a:spcBef>
                <a:spcPts val="0"/>
              </a:spcBef>
              <a:spcAft>
                <a:spcPts val="0"/>
              </a:spcAft>
              <a:buSzPts val="1400"/>
              <a:buChar char="■"/>
            </a:pPr>
            <a:r>
              <a:rPr lang="en"/>
              <a:t>Setting up X11 forwarding can be tricky </a:t>
            </a:r>
            <a:endParaRPr/>
          </a:p>
          <a:p>
            <a:pPr indent="-317500" lvl="1" marL="914400" rtl="0" algn="l">
              <a:spcBef>
                <a:spcPts val="0"/>
              </a:spcBef>
              <a:spcAft>
                <a:spcPts val="0"/>
              </a:spcAft>
              <a:buSzPts val="1400"/>
              <a:buChar char="○"/>
            </a:pPr>
            <a:r>
              <a:rPr lang="en"/>
              <a:t>Option 2: Use Windows 10 Subsystem for Linux</a:t>
            </a:r>
            <a:endParaRPr/>
          </a:p>
          <a:p>
            <a:pPr indent="-317500" lvl="2" marL="1371600" rtl="0" algn="l">
              <a:spcBef>
                <a:spcPts val="0"/>
              </a:spcBef>
              <a:spcAft>
                <a:spcPts val="0"/>
              </a:spcAft>
              <a:buSzPts val="1400"/>
              <a:buChar char="■"/>
            </a:pPr>
            <a:r>
              <a:rPr lang="en"/>
              <a:t>Requires some initial setup, and X11 forwarding is still tricky </a:t>
            </a:r>
            <a:endParaRPr/>
          </a:p>
          <a:p>
            <a:pPr indent="-317500" lvl="1" marL="914400" rtl="0" algn="l">
              <a:spcBef>
                <a:spcPts val="0"/>
              </a:spcBef>
              <a:spcAft>
                <a:spcPts val="0"/>
              </a:spcAft>
              <a:buSzPts val="1400"/>
              <a:buChar char="○"/>
            </a:pPr>
            <a:r>
              <a:rPr lang="en"/>
              <a:t>Option 3: Use third-party terminal emulator (e.g., MobaXterm, PuTTY, Git Bash, etc.)</a:t>
            </a:r>
            <a:endParaRPr/>
          </a:p>
          <a:p>
            <a:pPr indent="-317500" lvl="2" marL="1371600" rtl="0" algn="l">
              <a:spcBef>
                <a:spcPts val="0"/>
              </a:spcBef>
              <a:spcAft>
                <a:spcPts val="0"/>
              </a:spcAft>
              <a:buSzPts val="1400"/>
              <a:buChar char="■"/>
            </a:pPr>
            <a:r>
              <a:rPr lang="en"/>
              <a:t>Probably the easiest approach</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Vocabulary Review </a:t>
            </a:r>
            <a:r>
              <a:rPr b="1" lang="en">
                <a:solidFill>
                  <a:srgbClr val="980000"/>
                </a:solidFill>
              </a:rPr>
              <a:t>(defaults on METEO system)</a:t>
            </a:r>
            <a:endParaRPr b="1">
              <a:solidFill>
                <a:srgbClr val="980000"/>
              </a:solidFill>
            </a:endParaRPr>
          </a:p>
        </p:txBody>
      </p:sp>
      <p:sp>
        <p:nvSpPr>
          <p:cNvPr id="392" name="Google Shape;392;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Kernel:</a:t>
            </a:r>
            <a:r>
              <a:rPr lang="en"/>
              <a:t> Central part of Linux OS that handles interactions between the software and hardware</a:t>
            </a:r>
            <a:endParaRPr/>
          </a:p>
          <a:p>
            <a:pPr indent="-342900" lvl="0" marL="457200" rtl="0" algn="l">
              <a:spcBef>
                <a:spcPts val="0"/>
              </a:spcBef>
              <a:spcAft>
                <a:spcPts val="0"/>
              </a:spcAft>
              <a:buSzPts val="1800"/>
              <a:buChar char="●"/>
            </a:pPr>
            <a:r>
              <a:rPr b="1" lang="en"/>
              <a:t>Distribution:</a:t>
            </a:r>
            <a:r>
              <a:rPr lang="en"/>
              <a:t> Linux version or Linux flavor </a:t>
            </a:r>
            <a:r>
              <a:rPr b="1" lang="en">
                <a:solidFill>
                  <a:srgbClr val="980000"/>
                </a:solidFill>
              </a:rPr>
              <a:t>(CentOS)</a:t>
            </a:r>
            <a:endParaRPr b="1">
              <a:solidFill>
                <a:srgbClr val="980000"/>
              </a:solidFill>
            </a:endParaRPr>
          </a:p>
          <a:p>
            <a:pPr indent="-342900" lvl="0" marL="457200" rtl="0" algn="l">
              <a:spcBef>
                <a:spcPts val="0"/>
              </a:spcBef>
              <a:spcAft>
                <a:spcPts val="0"/>
              </a:spcAft>
              <a:buSzPts val="1800"/>
              <a:buChar char="●"/>
            </a:pPr>
            <a:r>
              <a:rPr b="1" lang="en"/>
              <a:t>Terminal Emulator:</a:t>
            </a:r>
            <a:r>
              <a:rPr lang="en"/>
              <a:t> Graphical User Interface (GUI) that controls the appearance of the terminal window </a:t>
            </a:r>
            <a:r>
              <a:rPr b="1" lang="en">
                <a:solidFill>
                  <a:srgbClr val="980000"/>
                </a:solidFill>
              </a:rPr>
              <a:t>(MobaXterm)</a:t>
            </a:r>
            <a:endParaRPr b="1">
              <a:solidFill>
                <a:srgbClr val="980000"/>
              </a:solidFill>
            </a:endParaRPr>
          </a:p>
          <a:p>
            <a:pPr indent="-342900" lvl="0" marL="457200" rtl="0" algn="l">
              <a:spcBef>
                <a:spcPts val="0"/>
              </a:spcBef>
              <a:spcAft>
                <a:spcPts val="0"/>
              </a:spcAft>
              <a:buSzPts val="1800"/>
              <a:buChar char="●"/>
            </a:pPr>
            <a:r>
              <a:rPr b="1" lang="en"/>
              <a:t>Shell:</a:t>
            </a:r>
            <a:r>
              <a:rPr lang="en"/>
              <a:t> Controls Command Line Interface (CLI) functionality </a:t>
            </a:r>
            <a:r>
              <a:rPr b="1" lang="en">
                <a:solidFill>
                  <a:srgbClr val="980000"/>
                </a:solidFill>
              </a:rPr>
              <a:t>(tcsh)</a:t>
            </a:r>
            <a:endParaRPr b="1">
              <a:solidFill>
                <a:srgbClr val="980000"/>
              </a:solidFill>
            </a:endParaRPr>
          </a:p>
          <a:p>
            <a:pPr indent="-342900" lvl="0" marL="457200" rtl="0" algn="l">
              <a:spcBef>
                <a:spcPts val="0"/>
              </a:spcBef>
              <a:spcAft>
                <a:spcPts val="0"/>
              </a:spcAft>
              <a:buSzPts val="1800"/>
              <a:buChar char="●"/>
            </a:pPr>
            <a:r>
              <a:rPr b="1" lang="en"/>
              <a:t>Server:</a:t>
            </a:r>
            <a:r>
              <a:rPr lang="en"/>
              <a:t> Computer that handles requests </a:t>
            </a:r>
            <a:r>
              <a:rPr b="1" lang="en">
                <a:solidFill>
                  <a:srgbClr val="980000"/>
                </a:solidFill>
              </a:rPr>
              <a:t>(ulteosrv2)</a:t>
            </a:r>
            <a:endParaRPr b="1">
              <a:solidFill>
                <a:srgbClr val="980000"/>
              </a:solidFill>
            </a:endParaRPr>
          </a:p>
          <a:p>
            <a:pPr indent="-342900" lvl="0" marL="457200" rtl="0" algn="l">
              <a:spcBef>
                <a:spcPts val="0"/>
              </a:spcBef>
              <a:spcAft>
                <a:spcPts val="0"/>
              </a:spcAft>
              <a:buSzPts val="1800"/>
              <a:buChar char="●"/>
            </a:pPr>
            <a:r>
              <a:rPr b="1" lang="en"/>
              <a:t>Cluster:</a:t>
            </a:r>
            <a:r>
              <a:rPr lang="en"/>
              <a:t> Collection of computers/servers</a:t>
            </a:r>
            <a:endParaRPr/>
          </a:p>
          <a:p>
            <a:pPr indent="-342900" lvl="0" marL="457200" rtl="0" algn="l">
              <a:spcBef>
                <a:spcPts val="0"/>
              </a:spcBef>
              <a:spcAft>
                <a:spcPts val="0"/>
              </a:spcAft>
              <a:buSzPts val="1800"/>
              <a:buChar char="●"/>
            </a:pPr>
            <a:r>
              <a:rPr b="1" lang="en"/>
              <a:t>Node:</a:t>
            </a:r>
            <a:r>
              <a:rPr lang="en"/>
              <a:t> Single device in a larger system</a:t>
            </a:r>
            <a:endParaRPr/>
          </a:p>
          <a:p>
            <a:pPr indent="-342900" lvl="0" marL="457200" rtl="0" algn="l">
              <a:spcBef>
                <a:spcPts val="0"/>
              </a:spcBef>
              <a:spcAft>
                <a:spcPts val="0"/>
              </a:spcAft>
              <a:buSzPts val="1800"/>
              <a:buChar char="●"/>
            </a:pPr>
            <a:r>
              <a:rPr b="1" lang="en"/>
              <a:t>CPU:</a:t>
            </a:r>
            <a:r>
              <a:rPr lang="en"/>
              <a:t> Central Processing Unit, typically refers to the number of processes that can be performed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0"/>
          <p:cNvSpPr txBox="1"/>
          <p:nvPr>
            <p:ph type="title"/>
          </p:nvPr>
        </p:nvSpPr>
        <p:spPr>
          <a:xfrm>
            <a:off x="311700" y="43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Useful Commands</a:t>
            </a:r>
            <a:endParaRPr/>
          </a:p>
        </p:txBody>
      </p:sp>
      <p:graphicFrame>
        <p:nvGraphicFramePr>
          <p:cNvPr id="398" name="Google Shape;398;p50"/>
          <p:cNvGraphicFramePr/>
          <p:nvPr/>
        </p:nvGraphicFramePr>
        <p:xfrm>
          <a:off x="311700" y="616275"/>
          <a:ext cx="3000000" cy="3000000"/>
        </p:xfrm>
        <a:graphic>
          <a:graphicData uri="http://schemas.openxmlformats.org/drawingml/2006/table">
            <a:tbl>
              <a:tblPr>
                <a:noFill/>
                <a:tableStyleId>{8CFD1AF2-B341-4BB1-91FB-C19DB9D492B7}</a:tableStyleId>
              </a:tblPr>
              <a:tblGrid>
                <a:gridCol w="1608475"/>
                <a:gridCol w="6271325"/>
              </a:tblGrid>
              <a:tr h="217900">
                <a:tc>
                  <a:txBody>
                    <a:bodyPr/>
                    <a:lstStyle/>
                    <a:p>
                      <a:pPr indent="0" lvl="0" marL="0" rtl="0" algn="l">
                        <a:spcBef>
                          <a:spcPts val="0"/>
                        </a:spcBef>
                        <a:spcAft>
                          <a:spcPts val="0"/>
                        </a:spcAft>
                        <a:buNone/>
                      </a:pPr>
                      <a:r>
                        <a:rPr lang="en" sz="1000"/>
                        <a:t>s</a:t>
                      </a:r>
                      <a:r>
                        <a:rPr lang="en" sz="1000"/>
                        <a:t>sh </a:t>
                      </a:r>
                      <a:r>
                        <a:rPr lang="en" sz="1000" u="sng"/>
                        <a:t>server</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Connect to a server using secure shell protocol</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l</a:t>
                      </a:r>
                      <a:r>
                        <a:rPr lang="en" sz="1000"/>
                        <a:t>s [directory]</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List contents of a directory</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cd </a:t>
                      </a:r>
                      <a:r>
                        <a:rPr lang="en" sz="1000" u="sng"/>
                        <a:t>directory</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Move to a directory</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pwd</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Print present directory</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c</a:t>
                      </a:r>
                      <a:r>
                        <a:rPr lang="en" sz="1000"/>
                        <a:t>p </a:t>
                      </a:r>
                      <a:r>
                        <a:rPr lang="en" sz="1000" u="sng"/>
                        <a:t>fileA</a:t>
                      </a:r>
                      <a:r>
                        <a:rPr lang="en" sz="1000"/>
                        <a:t> </a:t>
                      </a:r>
                      <a:r>
                        <a:rPr lang="en" sz="1000" u="sng"/>
                        <a:t>fileB</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Copy fileA to fileB (this will overwrite fileB)</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m</a:t>
                      </a:r>
                      <a:r>
                        <a:rPr lang="en" sz="1000"/>
                        <a:t>v </a:t>
                      </a:r>
                      <a:r>
                        <a:rPr lang="en" sz="1000" u="sng"/>
                        <a:t>fileA</a:t>
                      </a:r>
                      <a:r>
                        <a:rPr lang="en" sz="1000"/>
                        <a:t> </a:t>
                      </a:r>
                      <a:r>
                        <a:rPr lang="en" sz="1000" u="sng"/>
                        <a:t>fileB</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Move fileA to fileB (this will overwrite fileB)</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mkdir </a:t>
                      </a:r>
                      <a:r>
                        <a:rPr lang="en" sz="1000" u="sng"/>
                        <a:t>directory</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Make a directory</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r</a:t>
                      </a:r>
                      <a:r>
                        <a:rPr lang="en" sz="1000"/>
                        <a:t>mdir </a:t>
                      </a:r>
                      <a:r>
                        <a:rPr lang="en" sz="1000" u="sng"/>
                        <a:t>directory</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Remove a directory</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r</a:t>
                      </a:r>
                      <a:r>
                        <a:rPr lang="en" sz="1000"/>
                        <a:t>m </a:t>
                      </a:r>
                      <a:r>
                        <a:rPr lang="en" sz="1000" u="sng"/>
                        <a:t>file</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Remove a file</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touch </a:t>
                      </a:r>
                      <a:r>
                        <a:rPr lang="en" sz="1000" u="sng"/>
                        <a:t>file</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Create a file or update time stamp to current time</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n</a:t>
                      </a:r>
                      <a:r>
                        <a:rPr lang="en" sz="1000"/>
                        <a:t>ano </a:t>
                      </a:r>
                      <a:r>
                        <a:rPr lang="en" sz="1000" u="sng"/>
                        <a:t>file</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Edit a text file</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f</a:t>
                      </a:r>
                      <a:r>
                        <a:rPr lang="en" sz="1000"/>
                        <a:t>ile </a:t>
                      </a:r>
                      <a:r>
                        <a:rPr lang="en" sz="1000" u="sng"/>
                        <a:t>file</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Print the filetype of a file</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man </a:t>
                      </a:r>
                      <a:r>
                        <a:rPr lang="en" sz="1000" u="sng"/>
                        <a:t>command</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Print the documentation (manual) for a command</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module load </a:t>
                      </a:r>
                      <a:r>
                        <a:rPr lang="en" sz="1000" u="sng"/>
                        <a:t>package</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Load a new package</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l</a:t>
                      </a:r>
                      <a:r>
                        <a:rPr lang="en" sz="1000"/>
                        <a:t>n -s </a:t>
                      </a:r>
                      <a:r>
                        <a:rPr lang="en" sz="1000" u="sng"/>
                        <a:t>path</a:t>
                      </a:r>
                      <a:r>
                        <a:rPr lang="en" sz="1000"/>
                        <a:t> </a:t>
                      </a:r>
                      <a:r>
                        <a:rPr lang="en" sz="1000" u="sng"/>
                        <a:t>shortcut</a:t>
                      </a:r>
                      <a:endParaRPr sz="1000" u="sng"/>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Creates a </a:t>
                      </a:r>
                      <a:r>
                        <a:rPr lang="en" sz="1000"/>
                        <a:t>shortcut</a:t>
                      </a:r>
                      <a:r>
                        <a:rPr lang="en" sz="1000"/>
                        <a:t> to the desired path</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alias </a:t>
                      </a:r>
                      <a:r>
                        <a:rPr lang="en" sz="1000" u="sng"/>
                        <a:t>name</a:t>
                      </a:r>
                      <a:r>
                        <a:rPr lang="en" sz="1000"/>
                        <a:t> “</a:t>
                      </a:r>
                      <a:r>
                        <a:rPr lang="en" sz="1000" u="sng"/>
                        <a:t>command</a:t>
                      </a:r>
                      <a:r>
                        <a:rPr lang="en" sz="1000"/>
                        <a:t>”</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Create an alias for a command</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900">
                <a:tc>
                  <a:txBody>
                    <a:bodyPr/>
                    <a:lstStyle/>
                    <a:p>
                      <a:pPr indent="0" lvl="0" marL="0" rtl="0" algn="l">
                        <a:spcBef>
                          <a:spcPts val="0"/>
                        </a:spcBef>
                        <a:spcAft>
                          <a:spcPts val="0"/>
                        </a:spcAft>
                        <a:buNone/>
                      </a:pPr>
                      <a:r>
                        <a:rPr lang="en" sz="1000"/>
                        <a:t>exit</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t>Log out of your linux session</a:t>
                      </a:r>
                      <a:endParaRPr sz="1000"/>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99" name="Google Shape;399;p50"/>
          <p:cNvSpPr txBox="1"/>
          <p:nvPr/>
        </p:nvSpPr>
        <p:spPr>
          <a:xfrm>
            <a:off x="1648500" y="4760875"/>
            <a:ext cx="584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Note: ___ denotes required arguments, [ ] denotes optional arguments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Resources</a:t>
            </a:r>
            <a:endParaRPr/>
          </a:p>
        </p:txBody>
      </p:sp>
      <p:sp>
        <p:nvSpPr>
          <p:cNvPr id="405" name="Google Shape;40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Joe Collins’ Bash crash course (first 45 min): </a:t>
            </a:r>
            <a:r>
              <a:rPr lang="en" sz="1400" u="sng">
                <a:solidFill>
                  <a:schemeClr val="hlink"/>
                </a:solidFill>
                <a:hlinkClick r:id="rId3"/>
              </a:rPr>
              <a:t>https://www.youtube.com/watch?v=oxuRxtrO2Ag</a:t>
            </a:r>
            <a:endParaRPr sz="1400"/>
          </a:p>
          <a:p>
            <a:pPr indent="-317500" lvl="0" marL="457200" rtl="0" algn="l">
              <a:spcBef>
                <a:spcPts val="0"/>
              </a:spcBef>
              <a:spcAft>
                <a:spcPts val="0"/>
              </a:spcAft>
              <a:buSzPts val="1400"/>
              <a:buChar char="●"/>
            </a:pPr>
            <a:r>
              <a:rPr lang="en" sz="1400"/>
              <a:t>t</a:t>
            </a:r>
            <a:r>
              <a:rPr lang="en" sz="1400"/>
              <a:t>csh crash course from UMD: </a:t>
            </a:r>
            <a:r>
              <a:rPr lang="en" sz="1400" u="sng">
                <a:solidFill>
                  <a:schemeClr val="hlink"/>
                </a:solidFill>
                <a:hlinkClick r:id="rId4"/>
              </a:rPr>
              <a:t>https://www.astro.umd.edu/~ricotti/NEWWEB/teaching/ASTR415/old_lectures/unix.pdf</a:t>
            </a:r>
            <a:r>
              <a:rPr lang="en" sz="1400"/>
              <a:t> </a:t>
            </a:r>
            <a:r>
              <a:rPr lang="en" sz="1400"/>
              <a:t> </a:t>
            </a:r>
            <a:endParaRPr sz="1400"/>
          </a:p>
          <a:p>
            <a:pPr indent="-317500" lvl="0" marL="457200" rtl="0" algn="l">
              <a:spcBef>
                <a:spcPts val="0"/>
              </a:spcBef>
              <a:spcAft>
                <a:spcPts val="0"/>
              </a:spcAft>
              <a:buSzPts val="1400"/>
              <a:buChar char="●"/>
            </a:pPr>
            <a:r>
              <a:rPr lang="en" sz="1400"/>
              <a:t>Linux command cheat sheet: </a:t>
            </a:r>
            <a:r>
              <a:rPr lang="en" sz="1400" u="sng">
                <a:solidFill>
                  <a:schemeClr val="hlink"/>
                </a:solidFill>
                <a:hlinkClick r:id="rId5"/>
              </a:rPr>
              <a:t>https://files.fosswire.com/2007/08/fwunixref.pdf</a:t>
            </a:r>
            <a:r>
              <a:rPr lang="en" sz="1400"/>
              <a:t> </a:t>
            </a:r>
            <a:endParaRPr sz="1400"/>
          </a:p>
          <a:p>
            <a:pPr indent="-317500" lvl="0" marL="457200" rtl="0" algn="l">
              <a:spcBef>
                <a:spcPts val="0"/>
              </a:spcBef>
              <a:spcAft>
                <a:spcPts val="0"/>
              </a:spcAft>
              <a:buSzPts val="1400"/>
              <a:buChar char="●"/>
            </a:pPr>
            <a:r>
              <a:rPr lang="en" sz="1400"/>
              <a:t>Roar training videos: </a:t>
            </a:r>
            <a:r>
              <a:rPr lang="en" sz="1400" u="sng">
                <a:solidFill>
                  <a:schemeClr val="hlink"/>
                </a:solidFill>
                <a:hlinkClick r:id="rId6"/>
              </a:rPr>
              <a:t>https://www.icds.psu.edu/computing-services/roar-training-series/</a:t>
            </a:r>
            <a:r>
              <a:rPr lang="en" sz="1400"/>
              <a:t>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3220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Session 1: What is Linux?</a:t>
            </a:r>
            <a:endParaRPr/>
          </a:p>
        </p:txBody>
      </p:sp>
      <p:sp>
        <p:nvSpPr>
          <p:cNvPr id="79" name="Google Shape;79;p16"/>
          <p:cNvSpPr txBox="1"/>
          <p:nvPr/>
        </p:nvSpPr>
        <p:spPr>
          <a:xfrm>
            <a:off x="5136425" y="4693425"/>
            <a:ext cx="1938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3"/>
              </a:rPr>
              <a:t>https://www.britannica.com/technology/computer</a:t>
            </a:r>
            <a:r>
              <a:rPr lang="en" sz="600"/>
              <a:t> </a:t>
            </a:r>
            <a:endParaRPr sz="600"/>
          </a:p>
        </p:txBody>
      </p:sp>
      <p:pic>
        <p:nvPicPr>
          <p:cNvPr id="80" name="Google Shape;80;p16"/>
          <p:cNvPicPr preferRelativeResize="0"/>
          <p:nvPr/>
        </p:nvPicPr>
        <p:blipFill>
          <a:blip r:embed="rId4">
            <a:alphaModFix/>
          </a:blip>
          <a:stretch>
            <a:fillRect/>
          </a:stretch>
        </p:blipFill>
        <p:spPr>
          <a:xfrm>
            <a:off x="1998025" y="1163850"/>
            <a:ext cx="5147956" cy="35295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Truth About CPUs, Cores, and Processes</a:t>
            </a:r>
            <a:endParaRPr/>
          </a:p>
        </p:txBody>
      </p:sp>
      <p:sp>
        <p:nvSpPr>
          <p:cNvPr id="411" name="Google Shape;41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Hyperthreading:</a:t>
            </a:r>
            <a:r>
              <a:rPr lang="en"/>
              <a:t> A method where a single core can handle multiple processes. Each process is called a thread</a:t>
            </a:r>
            <a:endParaRPr/>
          </a:p>
          <a:p>
            <a:pPr indent="-317500" lvl="1" marL="914400" rtl="0" algn="l">
              <a:spcBef>
                <a:spcPts val="0"/>
              </a:spcBef>
              <a:spcAft>
                <a:spcPts val="0"/>
              </a:spcAft>
              <a:buSzPts val="1400"/>
              <a:buChar char="○"/>
            </a:pPr>
            <a:r>
              <a:rPr lang="en"/>
              <a:t>Threads are sometimes called “virtual cores”</a:t>
            </a:r>
            <a:endParaRPr/>
          </a:p>
          <a:p>
            <a:pPr indent="-342900" lvl="0" marL="457200" rtl="0" algn="l">
              <a:spcBef>
                <a:spcPts val="0"/>
              </a:spcBef>
              <a:spcAft>
                <a:spcPts val="0"/>
              </a:spcAft>
              <a:buSzPts val="1800"/>
              <a:buChar char="●"/>
            </a:pPr>
            <a:r>
              <a:rPr b="1" lang="en"/>
              <a:t>Socket:</a:t>
            </a:r>
            <a:r>
              <a:rPr lang="en"/>
              <a:t> Place on a motherboard to plug in a computer chip</a:t>
            </a:r>
            <a:endParaRPr/>
          </a:p>
          <a:p>
            <a:pPr indent="-317500" lvl="1" marL="914400" rtl="0" algn="l">
              <a:spcBef>
                <a:spcPts val="0"/>
              </a:spcBef>
              <a:spcAft>
                <a:spcPts val="0"/>
              </a:spcAft>
              <a:buSzPts val="1400"/>
              <a:buChar char="○"/>
            </a:pPr>
            <a:r>
              <a:rPr lang="en"/>
              <a:t>Often, # sockets = # computer chips</a:t>
            </a:r>
            <a:endParaRPr/>
          </a:p>
          <a:p>
            <a:pPr indent="-342900" lvl="0" marL="457200" rtl="0" algn="l">
              <a:spcBef>
                <a:spcPts val="0"/>
              </a:spcBef>
              <a:spcAft>
                <a:spcPts val="0"/>
              </a:spcAft>
              <a:buSzPts val="1800"/>
              <a:buChar char="●"/>
            </a:pPr>
            <a:r>
              <a:rPr lang="en"/>
              <a:t>Determining the number of processors: </a:t>
            </a:r>
            <a:endParaRPr/>
          </a:p>
          <a:p>
            <a:pPr indent="-317500" lvl="1" marL="914400" rtl="0" algn="l">
              <a:spcBef>
                <a:spcPts val="0"/>
              </a:spcBef>
              <a:spcAft>
                <a:spcPts val="0"/>
              </a:spcAft>
              <a:buSzPts val="1400"/>
              <a:buChar char="○"/>
            </a:pPr>
            <a:r>
              <a:rPr lang="en"/>
              <a:t>Processors = (# computer chips or sockets) X (# cores per chip) X (# threads per core)</a:t>
            </a:r>
            <a:endParaRPr/>
          </a:p>
          <a:p>
            <a:pPr indent="-317500" lvl="1" marL="914400" rtl="0" algn="l">
              <a:spcBef>
                <a:spcPts val="0"/>
              </a:spcBef>
              <a:spcAft>
                <a:spcPts val="0"/>
              </a:spcAft>
              <a:buSzPts val="1400"/>
              <a:buChar char="○"/>
            </a:pPr>
            <a:r>
              <a:rPr lang="en"/>
              <a:t>Processors are also called CPUs</a:t>
            </a:r>
            <a:endParaRPr/>
          </a:p>
          <a:p>
            <a:pPr indent="-342900" lvl="0" marL="457200" rtl="0" algn="l">
              <a:spcBef>
                <a:spcPts val="0"/>
              </a:spcBef>
              <a:spcAft>
                <a:spcPts val="0"/>
              </a:spcAft>
              <a:buSzPts val="1800"/>
              <a:buChar char="●"/>
            </a:pPr>
            <a:r>
              <a:rPr b="1" lang="en">
                <a:solidFill>
                  <a:srgbClr val="38761D"/>
                </a:solidFill>
                <a:latin typeface="Courier New"/>
                <a:ea typeface="Courier New"/>
                <a:cs typeface="Courier New"/>
                <a:sym typeface="Courier New"/>
              </a:rPr>
              <a:t>lscpu</a:t>
            </a:r>
            <a:r>
              <a:rPr lang="en"/>
              <a:t> displays the number of sockets, cores, threads, and CPUs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ulteosrv2</a:t>
            </a:r>
            <a:endParaRPr/>
          </a:p>
        </p:txBody>
      </p:sp>
      <p:sp>
        <p:nvSpPr>
          <p:cNvPr id="417" name="Google Shape;417;p53"/>
          <p:cNvSpPr txBox="1"/>
          <p:nvPr/>
        </p:nvSpPr>
        <p:spPr>
          <a:xfrm>
            <a:off x="311625" y="1302525"/>
            <a:ext cx="8520600" cy="4311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980000"/>
                </a:solidFill>
              </a:rPr>
              <a:t>ulteosrv2</a:t>
            </a:r>
            <a:endParaRPr b="1" sz="1600">
              <a:solidFill>
                <a:srgbClr val="980000"/>
              </a:solidFill>
            </a:endParaRPr>
          </a:p>
        </p:txBody>
      </p:sp>
      <p:sp>
        <p:nvSpPr>
          <p:cNvPr id="418" name="Google Shape;418;p53"/>
          <p:cNvSpPr txBox="1"/>
          <p:nvPr/>
        </p:nvSpPr>
        <p:spPr>
          <a:xfrm>
            <a:off x="311700" y="1832375"/>
            <a:ext cx="4202700" cy="4311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FF"/>
                </a:solidFill>
              </a:rPr>
              <a:t>Socket 1: Intel Xeon E5-2420</a:t>
            </a:r>
            <a:endParaRPr b="1" sz="1600">
              <a:solidFill>
                <a:srgbClr val="0000FF"/>
              </a:solidFill>
            </a:endParaRPr>
          </a:p>
        </p:txBody>
      </p:sp>
      <p:sp>
        <p:nvSpPr>
          <p:cNvPr id="419" name="Google Shape;419;p53"/>
          <p:cNvSpPr txBox="1"/>
          <p:nvPr/>
        </p:nvSpPr>
        <p:spPr>
          <a:xfrm>
            <a:off x="4629600" y="1832375"/>
            <a:ext cx="4202700" cy="4311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FF"/>
                </a:solidFill>
              </a:rPr>
              <a:t>Socket 2: </a:t>
            </a:r>
            <a:r>
              <a:rPr b="1" lang="en" sz="1600">
                <a:solidFill>
                  <a:srgbClr val="0000FF"/>
                </a:solidFill>
              </a:rPr>
              <a:t>Intel Xeon E5-2420</a:t>
            </a:r>
            <a:endParaRPr b="1" sz="1600">
              <a:solidFill>
                <a:srgbClr val="0000FF"/>
              </a:solidFill>
            </a:endParaRPr>
          </a:p>
        </p:txBody>
      </p:sp>
      <p:sp>
        <p:nvSpPr>
          <p:cNvPr id="420" name="Google Shape;420;p53"/>
          <p:cNvSpPr txBox="1"/>
          <p:nvPr/>
        </p:nvSpPr>
        <p:spPr>
          <a:xfrm>
            <a:off x="311700"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21" name="Google Shape;421;p53"/>
          <p:cNvSpPr txBox="1"/>
          <p:nvPr/>
        </p:nvSpPr>
        <p:spPr>
          <a:xfrm>
            <a:off x="1023938"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22" name="Google Shape;422;p53"/>
          <p:cNvSpPr txBox="1"/>
          <p:nvPr/>
        </p:nvSpPr>
        <p:spPr>
          <a:xfrm>
            <a:off x="1736200"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23" name="Google Shape;423;p53"/>
          <p:cNvSpPr txBox="1"/>
          <p:nvPr/>
        </p:nvSpPr>
        <p:spPr>
          <a:xfrm>
            <a:off x="2447200"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24" name="Google Shape;424;p53"/>
          <p:cNvSpPr txBox="1"/>
          <p:nvPr/>
        </p:nvSpPr>
        <p:spPr>
          <a:xfrm>
            <a:off x="3160700"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25" name="Google Shape;425;p53"/>
          <p:cNvSpPr txBox="1"/>
          <p:nvPr/>
        </p:nvSpPr>
        <p:spPr>
          <a:xfrm>
            <a:off x="3874200"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26" name="Google Shape;426;p53"/>
          <p:cNvSpPr txBox="1"/>
          <p:nvPr/>
        </p:nvSpPr>
        <p:spPr>
          <a:xfrm>
            <a:off x="7485038"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27" name="Google Shape;427;p53"/>
          <p:cNvSpPr txBox="1"/>
          <p:nvPr/>
        </p:nvSpPr>
        <p:spPr>
          <a:xfrm>
            <a:off x="6778038"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28" name="Google Shape;428;p53"/>
          <p:cNvSpPr txBox="1"/>
          <p:nvPr/>
        </p:nvSpPr>
        <p:spPr>
          <a:xfrm>
            <a:off x="6057325"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29" name="Google Shape;429;p53"/>
          <p:cNvSpPr txBox="1"/>
          <p:nvPr/>
        </p:nvSpPr>
        <p:spPr>
          <a:xfrm>
            <a:off x="5343450"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30" name="Google Shape;430;p53"/>
          <p:cNvSpPr txBox="1"/>
          <p:nvPr/>
        </p:nvSpPr>
        <p:spPr>
          <a:xfrm>
            <a:off x="8192025"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31" name="Google Shape;431;p53"/>
          <p:cNvSpPr txBox="1"/>
          <p:nvPr/>
        </p:nvSpPr>
        <p:spPr>
          <a:xfrm>
            <a:off x="4629600" y="2362225"/>
            <a:ext cx="640200" cy="431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8761D"/>
                </a:solidFill>
              </a:rPr>
              <a:t>C</a:t>
            </a:r>
            <a:endParaRPr b="1" sz="1600">
              <a:solidFill>
                <a:srgbClr val="38761D"/>
              </a:solidFill>
            </a:endParaRPr>
          </a:p>
        </p:txBody>
      </p:sp>
      <p:sp>
        <p:nvSpPr>
          <p:cNvPr id="432" name="Google Shape;432;p53"/>
          <p:cNvSpPr txBox="1"/>
          <p:nvPr/>
        </p:nvSpPr>
        <p:spPr>
          <a:xfrm>
            <a:off x="311650" y="3582775"/>
            <a:ext cx="8520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Each chip has 6 cores (denoted </a:t>
            </a:r>
            <a:r>
              <a:rPr b="1" lang="en" sz="1800">
                <a:solidFill>
                  <a:srgbClr val="38761D"/>
                </a:solidFill>
              </a:rPr>
              <a:t>C</a:t>
            </a:r>
            <a:r>
              <a:rPr lang="en" sz="1800"/>
              <a:t>), and each core has 2 threads (denoted </a:t>
            </a:r>
            <a:r>
              <a:rPr b="1" lang="en" sz="1800"/>
              <a:t>T</a:t>
            </a:r>
            <a:r>
              <a:rPr lang="en" sz="1800"/>
              <a:t>). Because ulteosrv2 has 2 computer chips, this means ulteosrv2 can handle           2 X 6 X 2 = 24 processes (aka 24 CPUs)</a:t>
            </a:r>
            <a:endParaRPr sz="1800"/>
          </a:p>
        </p:txBody>
      </p:sp>
      <p:sp>
        <p:nvSpPr>
          <p:cNvPr id="433" name="Google Shape;433;p53"/>
          <p:cNvSpPr txBox="1"/>
          <p:nvPr/>
        </p:nvSpPr>
        <p:spPr>
          <a:xfrm>
            <a:off x="31170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34" name="Google Shape;434;p53"/>
          <p:cNvSpPr txBox="1"/>
          <p:nvPr/>
        </p:nvSpPr>
        <p:spPr>
          <a:xfrm>
            <a:off x="67770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35" name="Google Shape;435;p53"/>
          <p:cNvSpPr txBox="1"/>
          <p:nvPr/>
        </p:nvSpPr>
        <p:spPr>
          <a:xfrm>
            <a:off x="856735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36" name="Google Shape;436;p53"/>
          <p:cNvSpPr txBox="1"/>
          <p:nvPr/>
        </p:nvSpPr>
        <p:spPr>
          <a:xfrm>
            <a:off x="820135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37" name="Google Shape;437;p53"/>
          <p:cNvSpPr txBox="1"/>
          <p:nvPr/>
        </p:nvSpPr>
        <p:spPr>
          <a:xfrm>
            <a:off x="783535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38" name="Google Shape;438;p53"/>
          <p:cNvSpPr txBox="1"/>
          <p:nvPr/>
        </p:nvSpPr>
        <p:spPr>
          <a:xfrm>
            <a:off x="748970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39" name="Google Shape;439;p53"/>
          <p:cNvSpPr txBox="1"/>
          <p:nvPr/>
        </p:nvSpPr>
        <p:spPr>
          <a:xfrm>
            <a:off x="714405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0" name="Google Shape;440;p53"/>
          <p:cNvSpPr txBox="1"/>
          <p:nvPr/>
        </p:nvSpPr>
        <p:spPr>
          <a:xfrm>
            <a:off x="677805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1" name="Google Shape;441;p53"/>
          <p:cNvSpPr txBox="1"/>
          <p:nvPr/>
        </p:nvSpPr>
        <p:spPr>
          <a:xfrm>
            <a:off x="6423325"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2" name="Google Shape;442;p53"/>
          <p:cNvSpPr txBox="1"/>
          <p:nvPr/>
        </p:nvSpPr>
        <p:spPr>
          <a:xfrm>
            <a:off x="606640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3" name="Google Shape;443;p53"/>
          <p:cNvSpPr txBox="1"/>
          <p:nvPr/>
        </p:nvSpPr>
        <p:spPr>
          <a:xfrm>
            <a:off x="5709463"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4" name="Google Shape;444;p53"/>
          <p:cNvSpPr txBox="1"/>
          <p:nvPr/>
        </p:nvSpPr>
        <p:spPr>
          <a:xfrm>
            <a:off x="536160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5" name="Google Shape;445;p53"/>
          <p:cNvSpPr txBox="1"/>
          <p:nvPr/>
        </p:nvSpPr>
        <p:spPr>
          <a:xfrm>
            <a:off x="499560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6" name="Google Shape;446;p53"/>
          <p:cNvSpPr txBox="1"/>
          <p:nvPr/>
        </p:nvSpPr>
        <p:spPr>
          <a:xfrm>
            <a:off x="462960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7" name="Google Shape;447;p53"/>
          <p:cNvSpPr txBox="1"/>
          <p:nvPr/>
        </p:nvSpPr>
        <p:spPr>
          <a:xfrm>
            <a:off x="103355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8" name="Google Shape;448;p53"/>
          <p:cNvSpPr txBox="1"/>
          <p:nvPr/>
        </p:nvSpPr>
        <p:spPr>
          <a:xfrm>
            <a:off x="1389388"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49" name="Google Shape;449;p53"/>
          <p:cNvSpPr txBox="1"/>
          <p:nvPr/>
        </p:nvSpPr>
        <p:spPr>
          <a:xfrm>
            <a:off x="1741875"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50" name="Google Shape;450;p53"/>
          <p:cNvSpPr txBox="1"/>
          <p:nvPr/>
        </p:nvSpPr>
        <p:spPr>
          <a:xfrm>
            <a:off x="2101075"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51" name="Google Shape;451;p53"/>
          <p:cNvSpPr txBox="1"/>
          <p:nvPr/>
        </p:nvSpPr>
        <p:spPr>
          <a:xfrm>
            <a:off x="245690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52" name="Google Shape;452;p53"/>
          <p:cNvSpPr txBox="1"/>
          <p:nvPr/>
        </p:nvSpPr>
        <p:spPr>
          <a:xfrm>
            <a:off x="280605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53" name="Google Shape;453;p53"/>
          <p:cNvSpPr txBox="1"/>
          <p:nvPr/>
        </p:nvSpPr>
        <p:spPr>
          <a:xfrm>
            <a:off x="317205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54" name="Google Shape;454;p53"/>
          <p:cNvSpPr txBox="1"/>
          <p:nvPr/>
        </p:nvSpPr>
        <p:spPr>
          <a:xfrm>
            <a:off x="352445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55" name="Google Shape;455;p53"/>
          <p:cNvSpPr txBox="1"/>
          <p:nvPr/>
        </p:nvSpPr>
        <p:spPr>
          <a:xfrm>
            <a:off x="3880275"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
        <p:nvSpPr>
          <p:cNvPr id="456" name="Google Shape;456;p53"/>
          <p:cNvSpPr txBox="1"/>
          <p:nvPr/>
        </p:nvSpPr>
        <p:spPr>
          <a:xfrm>
            <a:off x="4236100" y="2859975"/>
            <a:ext cx="274200" cy="431100"/>
          </a:xfrm>
          <a:prstGeom prst="rect">
            <a:avLst/>
          </a:prstGeom>
          <a:noFill/>
          <a:ln cap="flat" cmpd="sng" w="28575">
            <a:solidFill>
              <a:srgbClr val="000000"/>
            </a:solidFill>
            <a:prstDash val="solid"/>
            <a:round/>
            <a:headEnd len="sm" w="sm" type="none"/>
            <a:tailEnd len="sm" w="sm" type="none"/>
          </a:ln>
        </p:spPr>
        <p:txBody>
          <a:bodyPr anchorCtr="0" anchor="t" bIns="91425" lIns="0" spcFirstLastPara="1" rIns="0" wrap="square" tIns="91425">
            <a:spAutoFit/>
          </a:bodyPr>
          <a:lstStyle/>
          <a:p>
            <a:pPr indent="0" lvl="0" marL="0" rtl="0" algn="ctr">
              <a:spcBef>
                <a:spcPts val="0"/>
              </a:spcBef>
              <a:spcAft>
                <a:spcPts val="0"/>
              </a:spcAft>
              <a:buNone/>
            </a:pPr>
            <a:r>
              <a:rPr b="1" lang="en" sz="1600">
                <a:solidFill>
                  <a:schemeClr val="dk1"/>
                </a:solidFill>
              </a:rPr>
              <a:t>T</a:t>
            </a:r>
            <a:endParaRPr b="1"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nvSpPr>
        <p:spPr>
          <a:xfrm>
            <a:off x="450050" y="1824150"/>
            <a:ext cx="12216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Windows</a:t>
            </a:r>
            <a:endParaRPr sz="1600"/>
          </a:p>
        </p:txBody>
      </p:sp>
      <p:sp>
        <p:nvSpPr>
          <p:cNvPr id="86" name="Google Shape;86;p17"/>
          <p:cNvSpPr txBox="1"/>
          <p:nvPr/>
        </p:nvSpPr>
        <p:spPr>
          <a:xfrm>
            <a:off x="2169919" y="1824150"/>
            <a:ext cx="9555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Mac OS</a:t>
            </a:r>
            <a:endParaRPr sz="1600"/>
          </a:p>
        </p:txBody>
      </p:sp>
      <p:sp>
        <p:nvSpPr>
          <p:cNvPr id="87" name="Google Shape;87;p17"/>
          <p:cNvSpPr txBox="1"/>
          <p:nvPr/>
        </p:nvSpPr>
        <p:spPr>
          <a:xfrm>
            <a:off x="4757725" y="1824150"/>
            <a:ext cx="8037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Linux</a:t>
            </a:r>
            <a:endParaRPr sz="1600"/>
          </a:p>
        </p:txBody>
      </p:sp>
      <p:sp>
        <p:nvSpPr>
          <p:cNvPr id="88" name="Google Shape;88;p17"/>
          <p:cNvSpPr txBox="1"/>
          <p:nvPr/>
        </p:nvSpPr>
        <p:spPr>
          <a:xfrm>
            <a:off x="993000" y="407200"/>
            <a:ext cx="7158000" cy="80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t>Operating System (OS):</a:t>
            </a:r>
            <a:r>
              <a:rPr lang="en" sz="2000"/>
              <a:t> Handles hardware-software communication. The central part of the OS is called the </a:t>
            </a:r>
            <a:r>
              <a:rPr i="1" lang="en" sz="2000"/>
              <a:t>kernel</a:t>
            </a:r>
            <a:endParaRPr sz="2000"/>
          </a:p>
        </p:txBody>
      </p:sp>
      <p:cxnSp>
        <p:nvCxnSpPr>
          <p:cNvPr id="89" name="Google Shape;89;p17"/>
          <p:cNvCxnSpPr>
            <a:stCxn id="88" idx="2"/>
            <a:endCxn id="85" idx="0"/>
          </p:cNvCxnSpPr>
          <p:nvPr/>
        </p:nvCxnSpPr>
        <p:spPr>
          <a:xfrm flipH="1">
            <a:off x="1060800" y="1207600"/>
            <a:ext cx="3511200" cy="616500"/>
          </a:xfrm>
          <a:prstGeom prst="straightConnector1">
            <a:avLst/>
          </a:prstGeom>
          <a:noFill/>
          <a:ln cap="flat" cmpd="sng" w="28575">
            <a:solidFill>
              <a:schemeClr val="dk1"/>
            </a:solidFill>
            <a:prstDash val="solid"/>
            <a:round/>
            <a:headEnd len="med" w="med" type="none"/>
            <a:tailEnd len="med" w="med" type="triangle"/>
          </a:ln>
        </p:spPr>
      </p:cxnSp>
      <p:cxnSp>
        <p:nvCxnSpPr>
          <p:cNvPr id="90" name="Google Shape;90;p17"/>
          <p:cNvCxnSpPr>
            <a:stCxn id="88" idx="2"/>
            <a:endCxn id="86" idx="0"/>
          </p:cNvCxnSpPr>
          <p:nvPr/>
        </p:nvCxnSpPr>
        <p:spPr>
          <a:xfrm flipH="1">
            <a:off x="2647800" y="1207600"/>
            <a:ext cx="1924200" cy="616500"/>
          </a:xfrm>
          <a:prstGeom prst="straightConnector1">
            <a:avLst/>
          </a:prstGeom>
          <a:noFill/>
          <a:ln cap="flat" cmpd="sng" w="28575">
            <a:solidFill>
              <a:schemeClr val="dk1"/>
            </a:solidFill>
            <a:prstDash val="solid"/>
            <a:round/>
            <a:headEnd len="med" w="med" type="none"/>
            <a:tailEnd len="med" w="med" type="triangle"/>
          </a:ln>
        </p:spPr>
      </p:cxnSp>
      <p:cxnSp>
        <p:nvCxnSpPr>
          <p:cNvPr id="91" name="Google Shape;91;p17"/>
          <p:cNvCxnSpPr>
            <a:stCxn id="88" idx="2"/>
            <a:endCxn id="87" idx="0"/>
          </p:cNvCxnSpPr>
          <p:nvPr/>
        </p:nvCxnSpPr>
        <p:spPr>
          <a:xfrm>
            <a:off x="4572000" y="1207600"/>
            <a:ext cx="587700" cy="616500"/>
          </a:xfrm>
          <a:prstGeom prst="straightConnector1">
            <a:avLst/>
          </a:prstGeom>
          <a:noFill/>
          <a:ln cap="flat" cmpd="sng" w="28575">
            <a:solidFill>
              <a:schemeClr val="dk1"/>
            </a:solidFill>
            <a:prstDash val="solid"/>
            <a:round/>
            <a:headEnd len="med" w="med" type="none"/>
            <a:tailEnd len="med" w="med" type="triangle"/>
          </a:ln>
        </p:spPr>
      </p:cxnSp>
      <p:sp>
        <p:nvSpPr>
          <p:cNvPr id="92" name="Google Shape;92;p17"/>
          <p:cNvSpPr/>
          <p:nvPr/>
        </p:nvSpPr>
        <p:spPr>
          <a:xfrm>
            <a:off x="2035975" y="1725225"/>
            <a:ext cx="3664800" cy="6645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5700775" y="1725225"/>
            <a:ext cx="114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80000"/>
                </a:solidFill>
              </a:rPr>
              <a:t>UNIX-like</a:t>
            </a:r>
            <a:endParaRPr b="1" sz="1600">
              <a:solidFill>
                <a:srgbClr val="980000"/>
              </a:solidFill>
            </a:endParaRPr>
          </a:p>
        </p:txBody>
      </p:sp>
      <p:sp>
        <p:nvSpPr>
          <p:cNvPr id="94" name="Google Shape;94;p17"/>
          <p:cNvSpPr txBox="1"/>
          <p:nvPr/>
        </p:nvSpPr>
        <p:spPr>
          <a:xfrm>
            <a:off x="2216100" y="2907350"/>
            <a:ext cx="12216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Debian</a:t>
            </a:r>
            <a:endParaRPr sz="1600"/>
          </a:p>
        </p:txBody>
      </p:sp>
      <p:sp>
        <p:nvSpPr>
          <p:cNvPr id="95" name="Google Shape;95;p17"/>
          <p:cNvSpPr txBox="1"/>
          <p:nvPr/>
        </p:nvSpPr>
        <p:spPr>
          <a:xfrm>
            <a:off x="3803100" y="2907350"/>
            <a:ext cx="12216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Red Hat</a:t>
            </a:r>
            <a:endParaRPr sz="1600"/>
          </a:p>
        </p:txBody>
      </p:sp>
      <p:sp>
        <p:nvSpPr>
          <p:cNvPr id="96" name="Google Shape;96;p17"/>
          <p:cNvSpPr txBox="1"/>
          <p:nvPr/>
        </p:nvSpPr>
        <p:spPr>
          <a:xfrm>
            <a:off x="5390088" y="2907350"/>
            <a:ext cx="12216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Ubuntu</a:t>
            </a:r>
            <a:endParaRPr sz="1600"/>
          </a:p>
        </p:txBody>
      </p:sp>
      <p:sp>
        <p:nvSpPr>
          <p:cNvPr id="97" name="Google Shape;97;p17"/>
          <p:cNvSpPr txBox="1"/>
          <p:nvPr/>
        </p:nvSpPr>
        <p:spPr>
          <a:xfrm>
            <a:off x="6977100" y="2907350"/>
            <a:ext cx="1221600" cy="431100"/>
          </a:xfrm>
          <a:prstGeom prst="rect">
            <a:avLst/>
          </a:prstGeom>
          <a:no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CentOS</a:t>
            </a:r>
            <a:endParaRPr b="1" sz="1600"/>
          </a:p>
        </p:txBody>
      </p:sp>
      <p:sp>
        <p:nvSpPr>
          <p:cNvPr id="98" name="Google Shape;98;p17"/>
          <p:cNvSpPr/>
          <p:nvPr/>
        </p:nvSpPr>
        <p:spPr>
          <a:xfrm>
            <a:off x="2102700" y="2791425"/>
            <a:ext cx="6234000" cy="664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5159700" y="3455150"/>
            <a:ext cx="31770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solidFill>
                  <a:srgbClr val="0000FF"/>
                </a:solidFill>
              </a:rPr>
              <a:t>Linux Distributions (“flavors”)</a:t>
            </a:r>
            <a:endParaRPr b="1" sz="1600">
              <a:solidFill>
                <a:srgbClr val="0000FF"/>
              </a:solidFill>
            </a:endParaRPr>
          </a:p>
        </p:txBody>
      </p:sp>
      <p:cxnSp>
        <p:nvCxnSpPr>
          <p:cNvPr id="100" name="Google Shape;100;p17"/>
          <p:cNvCxnSpPr>
            <a:endCxn id="94" idx="0"/>
          </p:cNvCxnSpPr>
          <p:nvPr/>
        </p:nvCxnSpPr>
        <p:spPr>
          <a:xfrm flipH="1">
            <a:off x="2826900" y="2255150"/>
            <a:ext cx="2332800" cy="652200"/>
          </a:xfrm>
          <a:prstGeom prst="straightConnector1">
            <a:avLst/>
          </a:prstGeom>
          <a:noFill/>
          <a:ln cap="flat" cmpd="sng" w="28575">
            <a:solidFill>
              <a:schemeClr val="dk1"/>
            </a:solidFill>
            <a:prstDash val="solid"/>
            <a:round/>
            <a:headEnd len="med" w="med" type="none"/>
            <a:tailEnd len="med" w="med" type="triangle"/>
          </a:ln>
        </p:spPr>
      </p:cxnSp>
      <p:cxnSp>
        <p:nvCxnSpPr>
          <p:cNvPr id="101" name="Google Shape;101;p17"/>
          <p:cNvCxnSpPr>
            <a:stCxn id="87" idx="2"/>
            <a:endCxn id="95" idx="0"/>
          </p:cNvCxnSpPr>
          <p:nvPr/>
        </p:nvCxnSpPr>
        <p:spPr>
          <a:xfrm flipH="1">
            <a:off x="4413775" y="2255250"/>
            <a:ext cx="745800" cy="652200"/>
          </a:xfrm>
          <a:prstGeom prst="straightConnector1">
            <a:avLst/>
          </a:prstGeom>
          <a:noFill/>
          <a:ln cap="flat" cmpd="sng" w="28575">
            <a:solidFill>
              <a:schemeClr val="dk1"/>
            </a:solidFill>
            <a:prstDash val="solid"/>
            <a:round/>
            <a:headEnd len="med" w="med" type="none"/>
            <a:tailEnd len="med" w="med" type="triangle"/>
          </a:ln>
        </p:spPr>
      </p:cxnSp>
      <p:cxnSp>
        <p:nvCxnSpPr>
          <p:cNvPr id="102" name="Google Shape;102;p17"/>
          <p:cNvCxnSpPr>
            <a:stCxn id="87" idx="2"/>
            <a:endCxn id="96" idx="0"/>
          </p:cNvCxnSpPr>
          <p:nvPr/>
        </p:nvCxnSpPr>
        <p:spPr>
          <a:xfrm>
            <a:off x="5159575" y="2255250"/>
            <a:ext cx="841200" cy="652200"/>
          </a:xfrm>
          <a:prstGeom prst="straightConnector1">
            <a:avLst/>
          </a:prstGeom>
          <a:noFill/>
          <a:ln cap="flat" cmpd="sng" w="28575">
            <a:solidFill>
              <a:schemeClr val="dk1"/>
            </a:solidFill>
            <a:prstDash val="solid"/>
            <a:round/>
            <a:headEnd len="med" w="med" type="none"/>
            <a:tailEnd len="med" w="med" type="triangle"/>
          </a:ln>
        </p:spPr>
      </p:cxnSp>
      <p:cxnSp>
        <p:nvCxnSpPr>
          <p:cNvPr id="103" name="Google Shape;103;p17"/>
          <p:cNvCxnSpPr>
            <a:stCxn id="87" idx="2"/>
            <a:endCxn id="97" idx="0"/>
          </p:cNvCxnSpPr>
          <p:nvPr/>
        </p:nvCxnSpPr>
        <p:spPr>
          <a:xfrm>
            <a:off x="5159575" y="2255250"/>
            <a:ext cx="2428200" cy="652200"/>
          </a:xfrm>
          <a:prstGeom prst="straightConnector1">
            <a:avLst/>
          </a:prstGeom>
          <a:noFill/>
          <a:ln cap="flat" cmpd="sng" w="28575">
            <a:solidFill>
              <a:schemeClr val="dk1"/>
            </a:solidFill>
            <a:prstDash val="solid"/>
            <a:round/>
            <a:headEnd len="med" w="med" type="none"/>
            <a:tailEnd len="med" w="med" type="triangle"/>
          </a:ln>
        </p:spPr>
      </p:cxnSp>
      <p:sp>
        <p:nvSpPr>
          <p:cNvPr id="104" name="Google Shape;104;p17"/>
          <p:cNvSpPr txBox="1"/>
          <p:nvPr/>
        </p:nvSpPr>
        <p:spPr>
          <a:xfrm>
            <a:off x="205350" y="3955100"/>
            <a:ext cx="87333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Linux is a popular choice for supercomputers (e.g., PSU Roar, NCAR Cheyenne)</a:t>
            </a:r>
            <a:endParaRPr sz="1600"/>
          </a:p>
          <a:p>
            <a:pPr indent="-330200" lvl="0" marL="457200" rtl="0" algn="l">
              <a:spcBef>
                <a:spcPts val="0"/>
              </a:spcBef>
              <a:spcAft>
                <a:spcPts val="0"/>
              </a:spcAft>
              <a:buSzPts val="1600"/>
              <a:buChar char="●"/>
            </a:pPr>
            <a:r>
              <a:rPr lang="en" sz="1600"/>
              <a:t>One of the </a:t>
            </a:r>
            <a:r>
              <a:rPr lang="en" sz="1600"/>
              <a:t>benefits of Linux is that it is </a:t>
            </a:r>
            <a:r>
              <a:rPr i="1" lang="en" sz="1600"/>
              <a:t>open source</a:t>
            </a:r>
            <a:r>
              <a:rPr lang="en" sz="1600"/>
              <a:t>, which means the kernel is free and people can tinker with it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Computer Jargon</a:t>
            </a:r>
            <a:endParaRPr/>
          </a:p>
        </p:txBody>
      </p:sp>
      <p:sp>
        <p:nvSpPr>
          <p:cNvPr id="110" name="Google Shape;110;p18"/>
          <p:cNvSpPr txBox="1"/>
          <p:nvPr>
            <p:ph idx="1" type="body"/>
          </p:nvPr>
        </p:nvSpPr>
        <p:spPr>
          <a:xfrm>
            <a:off x="311700" y="847675"/>
            <a:ext cx="8520600" cy="411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Server:</a:t>
            </a:r>
            <a:r>
              <a:rPr lang="en"/>
              <a:t> Any device (e.g., computer) that processes requests made by clients</a:t>
            </a:r>
            <a:endParaRPr/>
          </a:p>
          <a:p>
            <a:pPr indent="-317500" lvl="1" marL="914400" rtl="0" algn="l">
              <a:spcBef>
                <a:spcPts val="0"/>
              </a:spcBef>
              <a:spcAft>
                <a:spcPts val="0"/>
              </a:spcAft>
              <a:buSzPts val="1400"/>
              <a:buChar char="○"/>
            </a:pPr>
            <a:r>
              <a:rPr lang="en"/>
              <a:t>Ex) Web servers </a:t>
            </a:r>
            <a:r>
              <a:rPr lang="en"/>
              <a:t>deliver</a:t>
            </a:r>
            <a:r>
              <a:rPr lang="en"/>
              <a:t> website information to users when surfing the internet</a:t>
            </a:r>
            <a:endParaRPr/>
          </a:p>
          <a:p>
            <a:pPr indent="-317500" lvl="1" marL="914400" rtl="0" algn="l">
              <a:spcBef>
                <a:spcPts val="0"/>
              </a:spcBef>
              <a:spcAft>
                <a:spcPts val="0"/>
              </a:spcAft>
              <a:buSzPts val="1400"/>
              <a:buChar char="○"/>
            </a:pPr>
            <a:r>
              <a:rPr lang="en"/>
              <a:t>Ex) Cloud servers are remote computers that can be accessed over the internet</a:t>
            </a:r>
            <a:endParaRPr/>
          </a:p>
          <a:p>
            <a:pPr indent="-342900" lvl="0" marL="457200" rtl="0" algn="l">
              <a:spcBef>
                <a:spcPts val="0"/>
              </a:spcBef>
              <a:spcAft>
                <a:spcPts val="0"/>
              </a:spcAft>
              <a:buSzPts val="1800"/>
              <a:buChar char="●"/>
            </a:pPr>
            <a:r>
              <a:rPr b="1" lang="en"/>
              <a:t>Cluster:</a:t>
            </a:r>
            <a:r>
              <a:rPr lang="en"/>
              <a:t> A collection of computers used to perform computationally-intensive tasks</a:t>
            </a:r>
            <a:endParaRPr/>
          </a:p>
          <a:p>
            <a:pPr indent="-317500" lvl="1" marL="914400" rtl="0" algn="l">
              <a:spcBef>
                <a:spcPts val="0"/>
              </a:spcBef>
              <a:spcAft>
                <a:spcPts val="0"/>
              </a:spcAft>
              <a:buSzPts val="1400"/>
              <a:buChar char="○"/>
            </a:pPr>
            <a:r>
              <a:rPr lang="en"/>
              <a:t>Ex) NCAR Cheyenne supercomputer</a:t>
            </a:r>
            <a:endParaRPr/>
          </a:p>
          <a:p>
            <a:pPr indent="-342900" lvl="0" marL="457200" rtl="0" algn="l">
              <a:spcBef>
                <a:spcPts val="0"/>
              </a:spcBef>
              <a:spcAft>
                <a:spcPts val="0"/>
              </a:spcAft>
              <a:buSzPts val="1800"/>
              <a:buChar char="●"/>
            </a:pPr>
            <a:r>
              <a:rPr b="1" lang="en"/>
              <a:t>Node: </a:t>
            </a:r>
            <a:r>
              <a:rPr lang="en"/>
              <a:t>A single </a:t>
            </a:r>
            <a:r>
              <a:rPr lang="en"/>
              <a:t>device in a larger network (e.g., server, printer, desktop)</a:t>
            </a:r>
            <a:endParaRPr/>
          </a:p>
          <a:p>
            <a:pPr indent="-342900" lvl="0" marL="457200" rtl="0" algn="l">
              <a:spcBef>
                <a:spcPts val="0"/>
              </a:spcBef>
              <a:spcAft>
                <a:spcPts val="0"/>
              </a:spcAft>
              <a:buSzPts val="1800"/>
              <a:buChar char="●"/>
            </a:pPr>
            <a:r>
              <a:rPr b="1" lang="en"/>
              <a:t>Central Processing Unit (CPU):</a:t>
            </a:r>
            <a:r>
              <a:rPr lang="en"/>
              <a:t> Can refer to the computer chip (e.g., Intel i7) or the number of cores (</a:t>
            </a:r>
            <a:r>
              <a:rPr lang="en"/>
              <a:t>each core can handle one process</a:t>
            </a:r>
            <a:r>
              <a:rPr lang="en"/>
              <a:t>)</a:t>
            </a:r>
            <a:endParaRPr/>
          </a:p>
          <a:p>
            <a:pPr indent="-317500" lvl="1" marL="914400" rtl="0" algn="l">
              <a:spcBef>
                <a:spcPts val="0"/>
              </a:spcBef>
              <a:spcAft>
                <a:spcPts val="0"/>
              </a:spcAft>
              <a:buSzPts val="1400"/>
              <a:buChar char="○"/>
            </a:pPr>
            <a:r>
              <a:rPr lang="en"/>
              <a:t>“Core,” “CPU,” and</a:t>
            </a:r>
            <a:r>
              <a:rPr lang="en"/>
              <a:t> “processor” </a:t>
            </a:r>
            <a:r>
              <a:rPr lang="en"/>
              <a:t>tend to be used interchangeably</a:t>
            </a:r>
            <a:endParaRPr/>
          </a:p>
          <a:p>
            <a:pPr indent="-317500" lvl="1" marL="914400" rtl="0" algn="l">
              <a:spcBef>
                <a:spcPts val="0"/>
              </a:spcBef>
              <a:spcAft>
                <a:spcPts val="0"/>
              </a:spcAft>
              <a:buSzPts val="1400"/>
              <a:buChar char="○"/>
            </a:pPr>
            <a:r>
              <a:rPr lang="en"/>
              <a:t>See slides at the end of this presentation for a deeper dive on this topic</a:t>
            </a:r>
            <a:endParaRPr/>
          </a:p>
          <a:p>
            <a:pPr indent="-342900" lvl="0" marL="457200" rtl="0" algn="l">
              <a:spcBef>
                <a:spcPts val="0"/>
              </a:spcBef>
              <a:spcAft>
                <a:spcPts val="0"/>
              </a:spcAft>
              <a:buSzPts val="1800"/>
              <a:buChar char="●"/>
            </a:pPr>
            <a:r>
              <a:rPr b="1" lang="en"/>
              <a:t>Parallelization:</a:t>
            </a:r>
            <a:r>
              <a:rPr lang="en"/>
              <a:t> Dividing a task between multiple cores for increased efficiency</a:t>
            </a:r>
            <a:endParaRPr/>
          </a:p>
          <a:p>
            <a:pPr indent="-317500" lvl="1" marL="914400" rtl="0" algn="l">
              <a:spcBef>
                <a:spcPts val="0"/>
              </a:spcBef>
              <a:spcAft>
                <a:spcPts val="0"/>
              </a:spcAft>
              <a:buSzPts val="1400"/>
              <a:buChar char="○"/>
            </a:pPr>
            <a:r>
              <a:rPr lang="en"/>
              <a:t>“Using a comb instead of a toothpick to comb your hair”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nvSpPr>
        <p:spPr>
          <a:xfrm>
            <a:off x="718100" y="1408425"/>
            <a:ext cx="6858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lethe</a:t>
            </a:r>
            <a:endParaRPr sz="1600"/>
          </a:p>
        </p:txBody>
      </p:sp>
      <p:sp>
        <p:nvSpPr>
          <p:cNvPr id="116" name="Google Shape;116;p19"/>
          <p:cNvSpPr txBox="1"/>
          <p:nvPr/>
        </p:nvSpPr>
        <p:spPr>
          <a:xfrm>
            <a:off x="2905663" y="1408425"/>
            <a:ext cx="5412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rita</a:t>
            </a:r>
            <a:endParaRPr sz="1600"/>
          </a:p>
        </p:txBody>
      </p:sp>
      <p:sp>
        <p:nvSpPr>
          <p:cNvPr id="117" name="Google Shape;117;p19"/>
          <p:cNvSpPr txBox="1"/>
          <p:nvPr/>
        </p:nvSpPr>
        <p:spPr>
          <a:xfrm>
            <a:off x="5936400" y="1408425"/>
            <a:ext cx="7989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home</a:t>
            </a:r>
            <a:endParaRPr sz="1600"/>
          </a:p>
        </p:txBody>
      </p:sp>
      <p:sp>
        <p:nvSpPr>
          <p:cNvPr id="118" name="Google Shape;118;p19"/>
          <p:cNvSpPr txBox="1"/>
          <p:nvPr/>
        </p:nvSpPr>
        <p:spPr>
          <a:xfrm>
            <a:off x="4948613" y="1408425"/>
            <a:ext cx="6858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twist</a:t>
            </a:r>
            <a:endParaRPr sz="1600"/>
          </a:p>
        </p:txBody>
      </p:sp>
      <p:sp>
        <p:nvSpPr>
          <p:cNvPr id="119" name="Google Shape;119;p19"/>
          <p:cNvSpPr txBox="1"/>
          <p:nvPr/>
        </p:nvSpPr>
        <p:spPr>
          <a:xfrm>
            <a:off x="3725038" y="1408425"/>
            <a:ext cx="9216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graupel</a:t>
            </a:r>
            <a:endParaRPr sz="1600"/>
          </a:p>
        </p:txBody>
      </p:sp>
      <p:sp>
        <p:nvSpPr>
          <p:cNvPr id="120" name="Google Shape;120;p19"/>
          <p:cNvSpPr txBox="1"/>
          <p:nvPr/>
        </p:nvSpPr>
        <p:spPr>
          <a:xfrm>
            <a:off x="6954425" y="1408425"/>
            <a:ext cx="201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And so on...</a:t>
            </a:r>
            <a:endParaRPr sz="1600"/>
          </a:p>
        </p:txBody>
      </p:sp>
      <p:sp>
        <p:nvSpPr>
          <p:cNvPr id="121" name="Google Shape;121;p19"/>
          <p:cNvSpPr txBox="1"/>
          <p:nvPr/>
        </p:nvSpPr>
        <p:spPr>
          <a:xfrm>
            <a:off x="2830650" y="382200"/>
            <a:ext cx="3482700" cy="492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t>PSU METEO Linux Network</a:t>
            </a:r>
            <a:endParaRPr sz="2000"/>
          </a:p>
        </p:txBody>
      </p:sp>
      <p:cxnSp>
        <p:nvCxnSpPr>
          <p:cNvPr id="122" name="Google Shape;122;p19"/>
          <p:cNvCxnSpPr>
            <a:stCxn id="121" idx="2"/>
            <a:endCxn id="115" idx="0"/>
          </p:cNvCxnSpPr>
          <p:nvPr/>
        </p:nvCxnSpPr>
        <p:spPr>
          <a:xfrm flipH="1">
            <a:off x="1061100" y="874800"/>
            <a:ext cx="3510900" cy="533700"/>
          </a:xfrm>
          <a:prstGeom prst="straightConnector1">
            <a:avLst/>
          </a:prstGeom>
          <a:noFill/>
          <a:ln cap="flat" cmpd="sng" w="28575">
            <a:solidFill>
              <a:schemeClr val="dk1"/>
            </a:solidFill>
            <a:prstDash val="solid"/>
            <a:round/>
            <a:headEnd len="med" w="med" type="none"/>
            <a:tailEnd len="med" w="med" type="triangle"/>
          </a:ln>
        </p:spPr>
      </p:cxnSp>
      <p:cxnSp>
        <p:nvCxnSpPr>
          <p:cNvPr id="123" name="Google Shape;123;p19"/>
          <p:cNvCxnSpPr>
            <a:stCxn id="121" idx="2"/>
            <a:endCxn id="116" idx="0"/>
          </p:cNvCxnSpPr>
          <p:nvPr/>
        </p:nvCxnSpPr>
        <p:spPr>
          <a:xfrm flipH="1">
            <a:off x="3176400" y="874800"/>
            <a:ext cx="1395600" cy="533700"/>
          </a:xfrm>
          <a:prstGeom prst="straightConnector1">
            <a:avLst/>
          </a:prstGeom>
          <a:noFill/>
          <a:ln cap="flat" cmpd="sng" w="28575">
            <a:solidFill>
              <a:schemeClr val="dk1"/>
            </a:solidFill>
            <a:prstDash val="solid"/>
            <a:round/>
            <a:headEnd len="med" w="med" type="none"/>
            <a:tailEnd len="med" w="med" type="triangle"/>
          </a:ln>
        </p:spPr>
      </p:cxnSp>
      <p:cxnSp>
        <p:nvCxnSpPr>
          <p:cNvPr id="124" name="Google Shape;124;p19"/>
          <p:cNvCxnSpPr>
            <a:stCxn id="121" idx="2"/>
            <a:endCxn id="119" idx="0"/>
          </p:cNvCxnSpPr>
          <p:nvPr/>
        </p:nvCxnSpPr>
        <p:spPr>
          <a:xfrm flipH="1">
            <a:off x="4185900" y="874800"/>
            <a:ext cx="386100" cy="533700"/>
          </a:xfrm>
          <a:prstGeom prst="straightConnector1">
            <a:avLst/>
          </a:prstGeom>
          <a:noFill/>
          <a:ln cap="flat" cmpd="sng" w="28575">
            <a:solidFill>
              <a:schemeClr val="dk1"/>
            </a:solidFill>
            <a:prstDash val="solid"/>
            <a:round/>
            <a:headEnd len="med" w="med" type="none"/>
            <a:tailEnd len="med" w="med" type="triangle"/>
          </a:ln>
        </p:spPr>
      </p:cxnSp>
      <p:cxnSp>
        <p:nvCxnSpPr>
          <p:cNvPr id="125" name="Google Shape;125;p19"/>
          <p:cNvCxnSpPr>
            <a:stCxn id="121" idx="2"/>
            <a:endCxn id="118" idx="0"/>
          </p:cNvCxnSpPr>
          <p:nvPr/>
        </p:nvCxnSpPr>
        <p:spPr>
          <a:xfrm>
            <a:off x="4572000" y="874800"/>
            <a:ext cx="719400" cy="533700"/>
          </a:xfrm>
          <a:prstGeom prst="straightConnector1">
            <a:avLst/>
          </a:prstGeom>
          <a:noFill/>
          <a:ln cap="flat" cmpd="sng" w="28575">
            <a:solidFill>
              <a:schemeClr val="dk1"/>
            </a:solidFill>
            <a:prstDash val="solid"/>
            <a:round/>
            <a:headEnd len="med" w="med" type="none"/>
            <a:tailEnd len="med" w="med" type="triangle"/>
          </a:ln>
        </p:spPr>
      </p:cxnSp>
      <p:cxnSp>
        <p:nvCxnSpPr>
          <p:cNvPr id="126" name="Google Shape;126;p19"/>
          <p:cNvCxnSpPr>
            <a:stCxn id="121" idx="2"/>
            <a:endCxn id="117" idx="0"/>
          </p:cNvCxnSpPr>
          <p:nvPr/>
        </p:nvCxnSpPr>
        <p:spPr>
          <a:xfrm>
            <a:off x="4572000" y="874800"/>
            <a:ext cx="1764000" cy="533700"/>
          </a:xfrm>
          <a:prstGeom prst="straightConnector1">
            <a:avLst/>
          </a:prstGeom>
          <a:noFill/>
          <a:ln cap="flat" cmpd="sng" w="28575">
            <a:solidFill>
              <a:schemeClr val="dk1"/>
            </a:solidFill>
            <a:prstDash val="solid"/>
            <a:round/>
            <a:headEnd len="med" w="med" type="none"/>
            <a:tailEnd len="med" w="med" type="triangle"/>
          </a:ln>
        </p:spPr>
      </p:cxnSp>
      <p:sp>
        <p:nvSpPr>
          <p:cNvPr id="127" name="Google Shape;127;p19"/>
          <p:cNvSpPr/>
          <p:nvPr/>
        </p:nvSpPr>
        <p:spPr>
          <a:xfrm>
            <a:off x="578650" y="1296600"/>
            <a:ext cx="7715400" cy="664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nvSpPr>
        <p:spPr>
          <a:xfrm>
            <a:off x="578650" y="1961100"/>
            <a:ext cx="3429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80000"/>
                </a:solidFill>
              </a:rPr>
              <a:t>Different servers (most research groups have their own servers)</a:t>
            </a:r>
            <a:endParaRPr b="1" sz="1600">
              <a:solidFill>
                <a:srgbClr val="980000"/>
              </a:solidFill>
            </a:endParaRPr>
          </a:p>
        </p:txBody>
      </p:sp>
      <p:sp>
        <p:nvSpPr>
          <p:cNvPr id="129" name="Google Shape;129;p19"/>
          <p:cNvSpPr txBox="1"/>
          <p:nvPr/>
        </p:nvSpPr>
        <p:spPr>
          <a:xfrm>
            <a:off x="5936400" y="2382900"/>
            <a:ext cx="7989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meteo</a:t>
            </a:r>
            <a:endParaRPr sz="1600"/>
          </a:p>
        </p:txBody>
      </p:sp>
      <p:sp>
        <p:nvSpPr>
          <p:cNvPr id="130" name="Google Shape;130;p19"/>
          <p:cNvSpPr txBox="1"/>
          <p:nvPr/>
        </p:nvSpPr>
        <p:spPr>
          <a:xfrm>
            <a:off x="6637675" y="3235800"/>
            <a:ext cx="7989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cnl18</a:t>
            </a:r>
            <a:endParaRPr sz="1600"/>
          </a:p>
        </p:txBody>
      </p:sp>
      <p:sp>
        <p:nvSpPr>
          <p:cNvPr id="131" name="Google Shape;131;p19"/>
          <p:cNvSpPr txBox="1"/>
          <p:nvPr/>
        </p:nvSpPr>
        <p:spPr>
          <a:xfrm>
            <a:off x="5376750" y="3235800"/>
            <a:ext cx="10038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pmm116</a:t>
            </a:r>
            <a:endParaRPr sz="1600"/>
          </a:p>
        </p:txBody>
      </p:sp>
      <p:sp>
        <p:nvSpPr>
          <p:cNvPr id="132" name="Google Shape;132;p19"/>
          <p:cNvSpPr txBox="1"/>
          <p:nvPr/>
        </p:nvSpPr>
        <p:spPr>
          <a:xfrm>
            <a:off x="3949325" y="3235800"/>
            <a:ext cx="1170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sfm5282</a:t>
            </a:r>
            <a:endParaRPr sz="1600"/>
          </a:p>
        </p:txBody>
      </p:sp>
      <p:sp>
        <p:nvSpPr>
          <p:cNvPr id="133" name="Google Shape;133;p19"/>
          <p:cNvSpPr txBox="1"/>
          <p:nvPr/>
        </p:nvSpPr>
        <p:spPr>
          <a:xfrm>
            <a:off x="1693975" y="1408425"/>
            <a:ext cx="9216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t>charney</a:t>
            </a:r>
            <a:endParaRPr sz="1600"/>
          </a:p>
        </p:txBody>
      </p:sp>
      <p:cxnSp>
        <p:nvCxnSpPr>
          <p:cNvPr id="134" name="Google Shape;134;p19"/>
          <p:cNvCxnSpPr>
            <a:stCxn id="121" idx="2"/>
            <a:endCxn id="133" idx="0"/>
          </p:cNvCxnSpPr>
          <p:nvPr/>
        </p:nvCxnSpPr>
        <p:spPr>
          <a:xfrm flipH="1">
            <a:off x="2154900" y="874800"/>
            <a:ext cx="2417100" cy="533700"/>
          </a:xfrm>
          <a:prstGeom prst="straightConnector1">
            <a:avLst/>
          </a:prstGeom>
          <a:noFill/>
          <a:ln cap="flat" cmpd="sng" w="28575">
            <a:solidFill>
              <a:schemeClr val="dk1"/>
            </a:solidFill>
            <a:prstDash val="solid"/>
            <a:round/>
            <a:headEnd len="med" w="med" type="none"/>
            <a:tailEnd len="med" w="med" type="triangle"/>
          </a:ln>
        </p:spPr>
      </p:cxnSp>
      <p:cxnSp>
        <p:nvCxnSpPr>
          <p:cNvPr id="135" name="Google Shape;135;p19"/>
          <p:cNvCxnSpPr>
            <a:stCxn id="117" idx="2"/>
            <a:endCxn id="129" idx="0"/>
          </p:cNvCxnSpPr>
          <p:nvPr/>
        </p:nvCxnSpPr>
        <p:spPr>
          <a:xfrm>
            <a:off x="6335850" y="1839525"/>
            <a:ext cx="0" cy="543300"/>
          </a:xfrm>
          <a:prstGeom prst="straightConnector1">
            <a:avLst/>
          </a:prstGeom>
          <a:noFill/>
          <a:ln cap="flat" cmpd="sng" w="28575">
            <a:solidFill>
              <a:schemeClr val="dk1"/>
            </a:solidFill>
            <a:prstDash val="solid"/>
            <a:round/>
            <a:headEnd len="med" w="med" type="none"/>
            <a:tailEnd len="med" w="med" type="triangle"/>
          </a:ln>
        </p:spPr>
      </p:cxnSp>
      <p:cxnSp>
        <p:nvCxnSpPr>
          <p:cNvPr id="136" name="Google Shape;136;p19"/>
          <p:cNvCxnSpPr>
            <a:stCxn id="129" idx="2"/>
            <a:endCxn id="131" idx="0"/>
          </p:cNvCxnSpPr>
          <p:nvPr/>
        </p:nvCxnSpPr>
        <p:spPr>
          <a:xfrm flipH="1">
            <a:off x="5878650" y="2814000"/>
            <a:ext cx="457200" cy="421800"/>
          </a:xfrm>
          <a:prstGeom prst="straightConnector1">
            <a:avLst/>
          </a:prstGeom>
          <a:noFill/>
          <a:ln cap="flat" cmpd="sng" w="28575">
            <a:solidFill>
              <a:schemeClr val="dk1"/>
            </a:solidFill>
            <a:prstDash val="solid"/>
            <a:round/>
            <a:headEnd len="med" w="med" type="none"/>
            <a:tailEnd len="med" w="med" type="triangle"/>
          </a:ln>
        </p:spPr>
      </p:cxnSp>
      <p:cxnSp>
        <p:nvCxnSpPr>
          <p:cNvPr id="137" name="Google Shape;137;p19"/>
          <p:cNvCxnSpPr>
            <a:stCxn id="129" idx="2"/>
            <a:endCxn id="132" idx="0"/>
          </p:cNvCxnSpPr>
          <p:nvPr/>
        </p:nvCxnSpPr>
        <p:spPr>
          <a:xfrm flipH="1">
            <a:off x="4534350" y="2814000"/>
            <a:ext cx="1801500" cy="421800"/>
          </a:xfrm>
          <a:prstGeom prst="straightConnector1">
            <a:avLst/>
          </a:prstGeom>
          <a:noFill/>
          <a:ln cap="flat" cmpd="sng" w="28575">
            <a:solidFill>
              <a:schemeClr val="dk1"/>
            </a:solidFill>
            <a:prstDash val="solid"/>
            <a:round/>
            <a:headEnd len="med" w="med" type="none"/>
            <a:tailEnd len="med" w="med" type="triangle"/>
          </a:ln>
        </p:spPr>
      </p:cxnSp>
      <p:cxnSp>
        <p:nvCxnSpPr>
          <p:cNvPr id="138" name="Google Shape;138;p19"/>
          <p:cNvCxnSpPr>
            <a:stCxn id="129" idx="2"/>
            <a:endCxn id="130" idx="0"/>
          </p:cNvCxnSpPr>
          <p:nvPr/>
        </p:nvCxnSpPr>
        <p:spPr>
          <a:xfrm>
            <a:off x="6335850" y="2814000"/>
            <a:ext cx="701400" cy="421800"/>
          </a:xfrm>
          <a:prstGeom prst="straightConnector1">
            <a:avLst/>
          </a:prstGeom>
          <a:noFill/>
          <a:ln cap="flat" cmpd="sng" w="28575">
            <a:solidFill>
              <a:schemeClr val="dk1"/>
            </a:solidFill>
            <a:prstDash val="solid"/>
            <a:round/>
            <a:headEnd len="med" w="med" type="none"/>
            <a:tailEnd len="med" w="med" type="triangle"/>
          </a:ln>
        </p:spPr>
      </p:cxnSp>
      <p:sp>
        <p:nvSpPr>
          <p:cNvPr id="139" name="Google Shape;139;p19"/>
          <p:cNvSpPr txBox="1"/>
          <p:nvPr/>
        </p:nvSpPr>
        <p:spPr>
          <a:xfrm>
            <a:off x="7573325" y="3235800"/>
            <a:ext cx="139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And so on...</a:t>
            </a:r>
            <a:endParaRPr sz="1600"/>
          </a:p>
        </p:txBody>
      </p:sp>
      <p:sp>
        <p:nvSpPr>
          <p:cNvPr id="140" name="Google Shape;140;p19"/>
          <p:cNvSpPr/>
          <p:nvPr/>
        </p:nvSpPr>
        <p:spPr>
          <a:xfrm>
            <a:off x="3804050" y="3119100"/>
            <a:ext cx="5164800" cy="6645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txBox="1"/>
          <p:nvPr/>
        </p:nvSpPr>
        <p:spPr>
          <a:xfrm>
            <a:off x="3816750" y="3788400"/>
            <a:ext cx="412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FF"/>
                </a:solidFill>
              </a:rPr>
              <a:t>Each user has their own space in home (~40 GB limit)</a:t>
            </a:r>
            <a:endParaRPr b="1" sz="1600">
              <a:solidFill>
                <a:srgbClr val="0000FF"/>
              </a:solidFill>
            </a:endParaRPr>
          </a:p>
        </p:txBody>
      </p:sp>
      <p:sp>
        <p:nvSpPr>
          <p:cNvPr id="142" name="Google Shape;142;p19"/>
          <p:cNvSpPr txBox="1"/>
          <p:nvPr/>
        </p:nvSpPr>
        <p:spPr>
          <a:xfrm>
            <a:off x="278625" y="2697900"/>
            <a:ext cx="3364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In addition to the space </a:t>
            </a:r>
            <a:r>
              <a:rPr b="1" lang="en" sz="1600"/>
              <a:t>allotted</a:t>
            </a:r>
            <a:r>
              <a:rPr b="1" lang="en" sz="1600"/>
              <a:t> on home, students typically have large amounts of space on their research group’s server as well</a:t>
            </a:r>
            <a:endParaRPr b="1" sz="1600"/>
          </a:p>
        </p:txBody>
      </p:sp>
      <p:sp>
        <p:nvSpPr>
          <p:cNvPr id="143" name="Google Shape;143;p19"/>
          <p:cNvSpPr txBox="1"/>
          <p:nvPr/>
        </p:nvSpPr>
        <p:spPr>
          <a:xfrm>
            <a:off x="278625" y="4234000"/>
            <a:ext cx="3364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t>PSU METEO servers live on the sixth floor in a sealed room</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 vs. CLI</a:t>
            </a:r>
            <a:endParaRPr/>
          </a:p>
        </p:txBody>
      </p:sp>
      <p:pic>
        <p:nvPicPr>
          <p:cNvPr id="149" name="Google Shape;149;p20"/>
          <p:cNvPicPr preferRelativeResize="0"/>
          <p:nvPr/>
        </p:nvPicPr>
        <p:blipFill>
          <a:blip r:embed="rId3">
            <a:alphaModFix/>
          </a:blip>
          <a:stretch>
            <a:fillRect/>
          </a:stretch>
        </p:blipFill>
        <p:spPr>
          <a:xfrm>
            <a:off x="5164900" y="1229250"/>
            <a:ext cx="3398049" cy="1924575"/>
          </a:xfrm>
          <a:prstGeom prst="rect">
            <a:avLst/>
          </a:prstGeom>
          <a:noFill/>
          <a:ln>
            <a:noFill/>
          </a:ln>
        </p:spPr>
      </p:pic>
      <p:pic>
        <p:nvPicPr>
          <p:cNvPr id="150" name="Google Shape;150;p20"/>
          <p:cNvPicPr preferRelativeResize="0"/>
          <p:nvPr/>
        </p:nvPicPr>
        <p:blipFill>
          <a:blip r:embed="rId4">
            <a:alphaModFix/>
          </a:blip>
          <a:stretch>
            <a:fillRect/>
          </a:stretch>
        </p:blipFill>
        <p:spPr>
          <a:xfrm>
            <a:off x="984650" y="1017725"/>
            <a:ext cx="3130176" cy="2347626"/>
          </a:xfrm>
          <a:prstGeom prst="rect">
            <a:avLst/>
          </a:prstGeom>
          <a:noFill/>
          <a:ln>
            <a:noFill/>
          </a:ln>
        </p:spPr>
      </p:pic>
      <p:sp>
        <p:nvSpPr>
          <p:cNvPr id="151" name="Google Shape;151;p20"/>
          <p:cNvSpPr txBox="1"/>
          <p:nvPr/>
        </p:nvSpPr>
        <p:spPr>
          <a:xfrm>
            <a:off x="2894425" y="3365350"/>
            <a:ext cx="1220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5"/>
              </a:rPr>
              <a:t>http://i.imgur.com/JqoHi81.jpg</a:t>
            </a:r>
            <a:r>
              <a:rPr lang="en" sz="600"/>
              <a:t> </a:t>
            </a:r>
            <a:endParaRPr sz="600"/>
          </a:p>
        </p:txBody>
      </p:sp>
      <p:sp>
        <p:nvSpPr>
          <p:cNvPr id="152" name="Google Shape;152;p20"/>
          <p:cNvSpPr txBox="1"/>
          <p:nvPr/>
        </p:nvSpPr>
        <p:spPr>
          <a:xfrm>
            <a:off x="5991050" y="3153825"/>
            <a:ext cx="2571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6"/>
              </a:rPr>
              <a:t>https://hackernoon.com/hn-images/1*2Pw7--evUBCs5IJVTuqI2A.png</a:t>
            </a:r>
            <a:r>
              <a:rPr lang="en" sz="600"/>
              <a:t> </a:t>
            </a:r>
            <a:endParaRPr sz="600"/>
          </a:p>
        </p:txBody>
      </p:sp>
      <p:sp>
        <p:nvSpPr>
          <p:cNvPr id="153" name="Google Shape;153;p20"/>
          <p:cNvSpPr txBox="1"/>
          <p:nvPr/>
        </p:nvSpPr>
        <p:spPr>
          <a:xfrm>
            <a:off x="483338" y="3631400"/>
            <a:ext cx="4132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Graphical User Interface</a:t>
            </a:r>
            <a:r>
              <a:rPr lang="en" sz="1600"/>
              <a:t>: User interacts with computer using graphics. </a:t>
            </a:r>
            <a:r>
              <a:rPr b="1" lang="en" sz="1600">
                <a:solidFill>
                  <a:srgbClr val="980000"/>
                </a:solidFill>
              </a:rPr>
              <a:t>More </a:t>
            </a:r>
            <a:r>
              <a:rPr b="1" lang="en" sz="1600">
                <a:solidFill>
                  <a:srgbClr val="980000"/>
                </a:solidFill>
              </a:rPr>
              <a:t>use</a:t>
            </a:r>
            <a:r>
              <a:rPr b="1" lang="en" sz="1600">
                <a:solidFill>
                  <a:srgbClr val="980000"/>
                </a:solidFill>
              </a:rPr>
              <a:t>r friendly</a:t>
            </a:r>
            <a:r>
              <a:rPr lang="en" sz="1600"/>
              <a:t>, but generally </a:t>
            </a:r>
            <a:r>
              <a:rPr b="1" lang="en" sz="1600">
                <a:solidFill>
                  <a:srgbClr val="0000FF"/>
                </a:solidFill>
              </a:rPr>
              <a:t>slower</a:t>
            </a:r>
            <a:r>
              <a:rPr lang="en" sz="1600"/>
              <a:t> and </a:t>
            </a:r>
            <a:r>
              <a:rPr b="1" lang="en" sz="1600">
                <a:solidFill>
                  <a:srgbClr val="0000FF"/>
                </a:solidFill>
              </a:rPr>
              <a:t>less precise</a:t>
            </a:r>
            <a:endParaRPr b="1" sz="1600">
              <a:solidFill>
                <a:srgbClr val="0000FF"/>
              </a:solidFill>
            </a:endParaRPr>
          </a:p>
        </p:txBody>
      </p:sp>
      <p:sp>
        <p:nvSpPr>
          <p:cNvPr id="154" name="Google Shape;154;p20"/>
          <p:cNvSpPr txBox="1"/>
          <p:nvPr/>
        </p:nvSpPr>
        <p:spPr>
          <a:xfrm>
            <a:off x="4797525" y="3631400"/>
            <a:ext cx="4132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Command Line</a:t>
            </a:r>
            <a:r>
              <a:rPr b="1" lang="en" sz="1600"/>
              <a:t> Interface</a:t>
            </a:r>
            <a:r>
              <a:rPr lang="en" sz="1600"/>
              <a:t>: User interacts with computer using typed commands. </a:t>
            </a:r>
            <a:r>
              <a:rPr b="1" lang="en" sz="1600">
                <a:solidFill>
                  <a:srgbClr val="980000"/>
                </a:solidFill>
              </a:rPr>
              <a:t>Harder to use</a:t>
            </a:r>
            <a:r>
              <a:rPr lang="en" sz="1600"/>
              <a:t>, but generally </a:t>
            </a:r>
            <a:r>
              <a:rPr b="1" lang="en" sz="1600">
                <a:solidFill>
                  <a:srgbClr val="0000FF"/>
                </a:solidFill>
              </a:rPr>
              <a:t>faster</a:t>
            </a:r>
            <a:r>
              <a:rPr lang="en" sz="1600"/>
              <a:t> and </a:t>
            </a:r>
            <a:r>
              <a:rPr b="1" lang="en" sz="1600">
                <a:solidFill>
                  <a:srgbClr val="0000FF"/>
                </a:solidFill>
              </a:rPr>
              <a:t>more efficient</a:t>
            </a:r>
            <a:r>
              <a:rPr lang="en" sz="1600">
                <a:solidFill>
                  <a:schemeClr val="dk1"/>
                </a:solidFill>
              </a:rPr>
              <a:t> (UNIX CLI is called “the shell”)</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Connecting to the PSU METEO Linux Network</a:t>
            </a:r>
            <a:endParaRPr/>
          </a:p>
        </p:txBody>
      </p:sp>
      <p:sp>
        <p:nvSpPr>
          <p:cNvPr id="160" name="Google Shape;160;p21"/>
          <p:cNvSpPr txBox="1"/>
          <p:nvPr>
            <p:ph idx="1" type="body"/>
          </p:nvPr>
        </p:nvSpPr>
        <p:spPr>
          <a:xfrm>
            <a:off x="311700" y="1128650"/>
            <a:ext cx="8520600" cy="167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Windows:</a:t>
            </a:r>
            <a:r>
              <a:rPr lang="en"/>
              <a:t> Prior to Windows 10, PCs could not</a:t>
            </a:r>
            <a:r>
              <a:rPr lang="en"/>
              <a:t> connect to Linux servers on their own</a:t>
            </a:r>
            <a:r>
              <a:rPr lang="en"/>
              <a:t>. Instead, they</a:t>
            </a:r>
            <a:r>
              <a:rPr lang="en"/>
              <a:t> used a third-party terminal emulator (e.g., MobaXterm, PuTTY)</a:t>
            </a:r>
            <a:endParaRPr/>
          </a:p>
          <a:p>
            <a:pPr indent="-317500" lvl="1" marL="914400" rtl="0" algn="l">
              <a:spcBef>
                <a:spcPts val="0"/>
              </a:spcBef>
              <a:spcAft>
                <a:spcPts val="0"/>
              </a:spcAft>
              <a:buSzPts val="1400"/>
              <a:buChar char="○"/>
            </a:pPr>
            <a:r>
              <a:rPr lang="en"/>
              <a:t>Machines running Windows 10 can use ssh from the Windows command line</a:t>
            </a:r>
            <a:endParaRPr/>
          </a:p>
          <a:p>
            <a:pPr indent="-342900" lvl="0" marL="457200" rtl="0" algn="l">
              <a:spcBef>
                <a:spcPts val="0"/>
              </a:spcBef>
              <a:spcAft>
                <a:spcPts val="0"/>
              </a:spcAft>
              <a:buSzPts val="1800"/>
              <a:buChar char="●"/>
            </a:pPr>
            <a:r>
              <a:rPr b="1" lang="en"/>
              <a:t>Mac:</a:t>
            </a:r>
            <a:r>
              <a:rPr lang="en"/>
              <a:t> Can connect to Linux servers using the Terminal app</a:t>
            </a:r>
            <a:endParaRPr/>
          </a:p>
        </p:txBody>
      </p:sp>
      <p:sp>
        <p:nvSpPr>
          <p:cNvPr id="161" name="Google Shape;161;p21"/>
          <p:cNvSpPr txBox="1"/>
          <p:nvPr/>
        </p:nvSpPr>
        <p:spPr>
          <a:xfrm>
            <a:off x="371875" y="2781600"/>
            <a:ext cx="6463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Procedure:</a:t>
            </a:r>
            <a:endParaRPr sz="1800"/>
          </a:p>
          <a:p>
            <a:pPr indent="-342900" lvl="0" marL="457200" rtl="0" algn="l">
              <a:spcBef>
                <a:spcPts val="0"/>
              </a:spcBef>
              <a:spcAft>
                <a:spcPts val="0"/>
              </a:spcAft>
              <a:buSzPts val="1800"/>
              <a:buChar char="➔"/>
            </a:pPr>
            <a:r>
              <a:rPr lang="en" sz="1800"/>
              <a:t>Install MobaXterm (see next slide)</a:t>
            </a:r>
            <a:endParaRPr sz="1800"/>
          </a:p>
          <a:p>
            <a:pPr indent="-342900" lvl="0" marL="457200" rtl="0" algn="l">
              <a:spcBef>
                <a:spcPts val="0"/>
              </a:spcBef>
              <a:spcAft>
                <a:spcPts val="0"/>
              </a:spcAft>
              <a:buSzPts val="1800"/>
              <a:buChar char="➔"/>
            </a:pPr>
            <a:r>
              <a:rPr lang="en" sz="1800"/>
              <a:t>Click “Start local terminal”</a:t>
            </a:r>
            <a:endParaRPr sz="1800"/>
          </a:p>
          <a:p>
            <a:pPr indent="-342900" lvl="0" marL="457200" rtl="0" algn="l">
              <a:spcBef>
                <a:spcPts val="0"/>
              </a:spcBef>
              <a:spcAft>
                <a:spcPts val="0"/>
              </a:spcAft>
              <a:buSzPts val="1800"/>
              <a:buChar char="➔"/>
            </a:pPr>
            <a:r>
              <a:rPr lang="en" sz="1800"/>
              <a:t>Type </a:t>
            </a:r>
            <a:r>
              <a:rPr b="1" lang="en" sz="1800">
                <a:solidFill>
                  <a:srgbClr val="38761D"/>
                </a:solidFill>
                <a:latin typeface="Courier New"/>
                <a:ea typeface="Courier New"/>
                <a:cs typeface="Courier New"/>
                <a:sym typeface="Courier New"/>
              </a:rPr>
              <a:t>s</a:t>
            </a:r>
            <a:r>
              <a:rPr b="1" lang="en" sz="1800">
                <a:solidFill>
                  <a:srgbClr val="38761D"/>
                </a:solidFill>
                <a:latin typeface="Courier New"/>
                <a:ea typeface="Courier New"/>
                <a:cs typeface="Courier New"/>
                <a:sym typeface="Courier New"/>
              </a:rPr>
              <a:t>sh </a:t>
            </a:r>
            <a:r>
              <a:rPr b="1" lang="en" sz="1800" u="sng">
                <a:solidFill>
                  <a:srgbClr val="38761D"/>
                </a:solidFill>
                <a:latin typeface="Courier New"/>
                <a:ea typeface="Courier New"/>
                <a:cs typeface="Courier New"/>
                <a:sym typeface="Courier New"/>
              </a:rPr>
              <a:t>abc1234</a:t>
            </a:r>
            <a:r>
              <a:rPr b="1" lang="en" sz="1800">
                <a:solidFill>
                  <a:srgbClr val="38761D"/>
                </a:solidFill>
                <a:latin typeface="Courier New"/>
                <a:ea typeface="Courier New"/>
                <a:cs typeface="Courier New"/>
                <a:sym typeface="Courier New"/>
              </a:rPr>
              <a:t>@ulteosrv2.met.psu.edu</a:t>
            </a:r>
            <a:endParaRPr b="1" sz="1800">
              <a:solidFill>
                <a:srgbClr val="38761D"/>
              </a:solidFill>
              <a:latin typeface="Courier New"/>
              <a:ea typeface="Courier New"/>
              <a:cs typeface="Courier New"/>
              <a:sym typeface="Courier New"/>
            </a:endParaRPr>
          </a:p>
          <a:p>
            <a:pPr indent="-342900" lvl="0" marL="457200" rtl="0" algn="l">
              <a:spcBef>
                <a:spcPts val="0"/>
              </a:spcBef>
              <a:spcAft>
                <a:spcPts val="0"/>
              </a:spcAft>
              <a:buSzPts val="1800"/>
              <a:buChar char="➔"/>
            </a:pPr>
            <a:r>
              <a:rPr lang="en" sz="1800"/>
              <a:t>Authenticate</a:t>
            </a:r>
            <a:endParaRPr sz="1800"/>
          </a:p>
        </p:txBody>
      </p:sp>
      <p:pic>
        <p:nvPicPr>
          <p:cNvPr id="162" name="Google Shape;162;p21"/>
          <p:cNvPicPr preferRelativeResize="0"/>
          <p:nvPr/>
        </p:nvPicPr>
        <p:blipFill>
          <a:blip r:embed="rId3">
            <a:alphaModFix/>
          </a:blip>
          <a:stretch>
            <a:fillRect/>
          </a:stretch>
        </p:blipFill>
        <p:spPr>
          <a:xfrm>
            <a:off x="7117550" y="3140475"/>
            <a:ext cx="1601650" cy="1601650"/>
          </a:xfrm>
          <a:prstGeom prst="rect">
            <a:avLst/>
          </a:prstGeom>
          <a:noFill/>
          <a:ln>
            <a:noFill/>
          </a:ln>
        </p:spPr>
      </p:pic>
      <p:sp>
        <p:nvSpPr>
          <p:cNvPr id="163" name="Google Shape;163;p21"/>
          <p:cNvSpPr txBox="1"/>
          <p:nvPr/>
        </p:nvSpPr>
        <p:spPr>
          <a:xfrm>
            <a:off x="311700" y="4351500"/>
            <a:ext cx="646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Note: All commands will be </a:t>
            </a:r>
            <a:r>
              <a:rPr lang="en" sz="1800"/>
              <a:t>given</a:t>
            </a:r>
            <a:r>
              <a:rPr lang="en" sz="1800"/>
              <a:t> in </a:t>
            </a:r>
            <a:r>
              <a:rPr b="1" lang="en" sz="1800">
                <a:solidFill>
                  <a:srgbClr val="38761D"/>
                </a:solidFill>
                <a:latin typeface="Courier New"/>
                <a:ea typeface="Courier New"/>
                <a:cs typeface="Courier New"/>
                <a:sym typeface="Courier New"/>
              </a:rPr>
              <a:t>Courier New</a:t>
            </a:r>
            <a:r>
              <a:rPr lang="en" sz="1800"/>
              <a:t> and placeholders will be </a:t>
            </a:r>
            <a:r>
              <a:rPr lang="en" sz="1800" u="sng"/>
              <a:t>underlined</a:t>
            </a:r>
            <a:endParaRPr sz="1800" u="sng"/>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